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embeddedFontLst>
    <p:embeddedFont>
      <p:font typeface="Lato" panose="020F0502020204030203" pitchFamily="3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3" d="100"/>
          <a:sy n="73" d="100"/>
        </p:scale>
        <p:origin x="22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6150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54A557-4FD2-8C47-C780-15176D818D43}"/>
              </a:ext>
            </a:extLst>
          </p:cNvPr>
          <p:cNvSpPr/>
          <p:nvPr/>
        </p:nvSpPr>
        <p:spPr>
          <a:xfrm>
            <a:off x="627017" y="404950"/>
            <a:ext cx="12945292" cy="3396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F8688303-8493-C2F0-20D5-3557FF134CC5}"/>
              </a:ext>
            </a:extLst>
          </p:cNvPr>
          <p:cNvSpPr/>
          <p:nvPr/>
        </p:nvSpPr>
        <p:spPr>
          <a:xfrm>
            <a:off x="862149" y="1828800"/>
            <a:ext cx="12710160" cy="583909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4800" b="1" dirty="0"/>
              <a:t>Job Board application </a:t>
            </a:r>
          </a:p>
          <a:p>
            <a:pPr algn="ctr"/>
            <a:r>
              <a:rPr lang="en-US" sz="4800" b="1" dirty="0"/>
              <a:t>By</a:t>
            </a:r>
          </a:p>
          <a:p>
            <a:pPr algn="ctr"/>
            <a:r>
              <a:rPr lang="en-US" sz="4800" b="1" dirty="0"/>
              <a:t>1.Balcha Berhanu</a:t>
            </a:r>
          </a:p>
          <a:p>
            <a:pPr algn="ctr"/>
            <a:r>
              <a:rPr lang="en-US" sz="4800" b="1" dirty="0"/>
              <a:t>2.Abusew </a:t>
            </a:r>
            <a:r>
              <a:rPr lang="en-US" sz="4800" b="1" dirty="0" err="1"/>
              <a:t>Zemedkun</a:t>
            </a:r>
            <a:endParaRPr lang="en-US" sz="4800" b="1" dirty="0"/>
          </a:p>
        </p:txBody>
      </p:sp>
    </p:spTree>
    <p:extLst>
      <p:ext uri="{BB962C8B-B14F-4D97-AF65-F5344CB8AC3E}">
        <p14:creationId xmlns:p14="http://schemas.microsoft.com/office/powerpoint/2010/main" val="10046605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3414" y="978575"/>
            <a:ext cx="6549985" cy="574477"/>
          </a:xfrm>
          <a:prstGeom prst="rect">
            <a:avLst/>
          </a:prstGeom>
          <a:noFill/>
          <a:ln/>
        </p:spPr>
        <p:txBody>
          <a:bodyPr wrap="none" lIns="0" tIns="0" rIns="0" bIns="0" rtlCol="0" anchor="t"/>
          <a:lstStyle/>
          <a:p>
            <a:pPr marL="0" indent="0">
              <a:lnSpc>
                <a:spcPts val="4500"/>
              </a:lnSpc>
              <a:buNone/>
            </a:pPr>
            <a:r>
              <a:rPr lang="en-US" sz="3600" b="1" dirty="0">
                <a:solidFill>
                  <a:srgbClr val="282824"/>
                </a:solidFill>
                <a:latin typeface="Lato" pitchFamily="34" charset="0"/>
                <a:ea typeface="Lato" pitchFamily="34" charset="-122"/>
                <a:cs typeface="Lato" pitchFamily="34" charset="-120"/>
              </a:rPr>
              <a:t>Challenges and Lessons Learned</a:t>
            </a:r>
            <a:endParaRPr lang="en-US" sz="3600" dirty="0"/>
          </a:p>
        </p:txBody>
      </p:sp>
      <p:sp>
        <p:nvSpPr>
          <p:cNvPr id="4" name="Text 1"/>
          <p:cNvSpPr/>
          <p:nvPr/>
        </p:nvSpPr>
        <p:spPr>
          <a:xfrm>
            <a:off x="643414" y="1828800"/>
            <a:ext cx="7857173" cy="1176337"/>
          </a:xfrm>
          <a:prstGeom prst="rect">
            <a:avLst/>
          </a:prstGeom>
          <a:noFill/>
          <a:ln/>
        </p:spPr>
        <p:txBody>
          <a:bodyPr wrap="square" lIns="0" tIns="0" rIns="0" bIns="0" rtlCol="0" anchor="t"/>
          <a:lstStyle/>
          <a:p>
            <a:pPr marL="0" indent="0">
              <a:lnSpc>
                <a:spcPts val="2300"/>
              </a:lnSpc>
              <a:buNone/>
            </a:pPr>
            <a:r>
              <a:rPr lang="en-US" sz="1400" dirty="0">
                <a:solidFill>
                  <a:srgbClr val="4A4A45"/>
                </a:solidFill>
                <a:latin typeface="Lato" pitchFamily="34" charset="0"/>
                <a:ea typeface="Lato" pitchFamily="34" charset="-122"/>
                <a:cs typeface="Lato" pitchFamily="34" charset="-120"/>
              </a:rPr>
              <a:t>Throughout the development of our web-based job application project, we encountered a variety of challenges that tested our skills and pushed us to think creatively. These challenges presented valuable learning opportunities, allowing us to refine our development process and gain valuable insights into software development best practices.</a:t>
            </a:r>
            <a:endParaRPr lang="en-US" sz="1400" dirty="0"/>
          </a:p>
        </p:txBody>
      </p:sp>
      <p:sp>
        <p:nvSpPr>
          <p:cNvPr id="5" name="Shape 2"/>
          <p:cNvSpPr/>
          <p:nvPr/>
        </p:nvSpPr>
        <p:spPr>
          <a:xfrm>
            <a:off x="643414" y="3418761"/>
            <a:ext cx="413623" cy="413623"/>
          </a:xfrm>
          <a:prstGeom prst="roundRect">
            <a:avLst>
              <a:gd name="adj" fmla="val 6667"/>
            </a:avLst>
          </a:prstGeom>
          <a:solidFill>
            <a:srgbClr val="E5DFD2"/>
          </a:solidFill>
          <a:ln/>
        </p:spPr>
      </p:sp>
      <p:sp>
        <p:nvSpPr>
          <p:cNvPr id="6" name="Text 3"/>
          <p:cNvSpPr/>
          <p:nvPr/>
        </p:nvSpPr>
        <p:spPr>
          <a:xfrm>
            <a:off x="770215" y="3487698"/>
            <a:ext cx="159901" cy="275749"/>
          </a:xfrm>
          <a:prstGeom prst="rect">
            <a:avLst/>
          </a:prstGeom>
          <a:noFill/>
          <a:ln/>
        </p:spPr>
        <p:txBody>
          <a:bodyPr wrap="none" lIns="0" tIns="0" rIns="0" bIns="0" rtlCol="0" anchor="t"/>
          <a:lstStyle/>
          <a:p>
            <a:pPr marL="0" indent="0" algn="ctr">
              <a:lnSpc>
                <a:spcPts val="2150"/>
              </a:lnSpc>
              <a:buNone/>
            </a:pPr>
            <a:r>
              <a:rPr lang="en-US" sz="2150" b="1" dirty="0">
                <a:solidFill>
                  <a:srgbClr val="4A4A45"/>
                </a:solidFill>
                <a:latin typeface="Lato" pitchFamily="34" charset="0"/>
                <a:ea typeface="Lato" pitchFamily="34" charset="-122"/>
                <a:cs typeface="Lato" pitchFamily="34" charset="-120"/>
              </a:rPr>
              <a:t>1</a:t>
            </a:r>
            <a:endParaRPr lang="en-US" sz="2150" dirty="0"/>
          </a:p>
        </p:txBody>
      </p:sp>
      <p:sp>
        <p:nvSpPr>
          <p:cNvPr id="7" name="Text 4"/>
          <p:cNvSpPr/>
          <p:nvPr/>
        </p:nvSpPr>
        <p:spPr>
          <a:xfrm>
            <a:off x="1240869" y="3418761"/>
            <a:ext cx="2973467" cy="287179"/>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Data Validation and Integrity</a:t>
            </a:r>
            <a:endParaRPr lang="en-US" sz="1800" dirty="0"/>
          </a:p>
        </p:txBody>
      </p:sp>
      <p:sp>
        <p:nvSpPr>
          <p:cNvPr id="8" name="Text 5"/>
          <p:cNvSpPr/>
          <p:nvPr/>
        </p:nvSpPr>
        <p:spPr>
          <a:xfrm>
            <a:off x="1240869" y="3816191"/>
            <a:ext cx="3239214" cy="1470422"/>
          </a:xfrm>
          <a:prstGeom prst="rect">
            <a:avLst/>
          </a:prstGeom>
          <a:noFill/>
          <a:ln/>
        </p:spPr>
        <p:txBody>
          <a:bodyPr wrap="square" lIns="0" tIns="0" rIns="0" bIns="0" rtlCol="0" anchor="t"/>
          <a:lstStyle/>
          <a:p>
            <a:pPr marL="0" indent="0">
              <a:lnSpc>
                <a:spcPts val="2300"/>
              </a:lnSpc>
              <a:buNone/>
            </a:pPr>
            <a:r>
              <a:rPr lang="en-US" sz="1400" dirty="0">
                <a:solidFill>
                  <a:srgbClr val="4A4A45"/>
                </a:solidFill>
                <a:latin typeface="Lato" pitchFamily="34" charset="0"/>
                <a:ea typeface="Lato" pitchFamily="34" charset="-122"/>
                <a:cs typeface="Lato" pitchFamily="34" charset="-120"/>
              </a:rPr>
              <a:t>Ensuring data accuracy and integrity was a constant focus, leading us to implement robust validation mechanisms and error handling strategies.</a:t>
            </a:r>
            <a:endParaRPr lang="en-US" sz="1400" dirty="0"/>
          </a:p>
        </p:txBody>
      </p:sp>
      <p:sp>
        <p:nvSpPr>
          <p:cNvPr id="9" name="Shape 6"/>
          <p:cNvSpPr/>
          <p:nvPr/>
        </p:nvSpPr>
        <p:spPr>
          <a:xfrm>
            <a:off x="4663916" y="3418761"/>
            <a:ext cx="413623" cy="413623"/>
          </a:xfrm>
          <a:prstGeom prst="roundRect">
            <a:avLst>
              <a:gd name="adj" fmla="val 6667"/>
            </a:avLst>
          </a:prstGeom>
          <a:solidFill>
            <a:srgbClr val="E5DFD2"/>
          </a:solidFill>
          <a:ln/>
        </p:spPr>
      </p:sp>
      <p:sp>
        <p:nvSpPr>
          <p:cNvPr id="10" name="Text 7"/>
          <p:cNvSpPr/>
          <p:nvPr/>
        </p:nvSpPr>
        <p:spPr>
          <a:xfrm>
            <a:off x="4790718" y="3487698"/>
            <a:ext cx="159901" cy="275749"/>
          </a:xfrm>
          <a:prstGeom prst="rect">
            <a:avLst/>
          </a:prstGeom>
          <a:noFill/>
          <a:ln/>
        </p:spPr>
        <p:txBody>
          <a:bodyPr wrap="none" lIns="0" tIns="0" rIns="0" bIns="0" rtlCol="0" anchor="t"/>
          <a:lstStyle/>
          <a:p>
            <a:pPr marL="0" indent="0" algn="ctr">
              <a:lnSpc>
                <a:spcPts val="2150"/>
              </a:lnSpc>
              <a:buNone/>
            </a:pPr>
            <a:r>
              <a:rPr lang="en-US" sz="2150" b="1" dirty="0">
                <a:solidFill>
                  <a:srgbClr val="4A4A45"/>
                </a:solidFill>
                <a:latin typeface="Lato" pitchFamily="34" charset="0"/>
                <a:ea typeface="Lato" pitchFamily="34" charset="-122"/>
                <a:cs typeface="Lato" pitchFamily="34" charset="-120"/>
              </a:rPr>
              <a:t>2</a:t>
            </a:r>
            <a:endParaRPr lang="en-US" sz="2150" dirty="0"/>
          </a:p>
        </p:txBody>
      </p:sp>
      <p:sp>
        <p:nvSpPr>
          <p:cNvPr id="11" name="Text 8"/>
          <p:cNvSpPr/>
          <p:nvPr/>
        </p:nvSpPr>
        <p:spPr>
          <a:xfrm>
            <a:off x="5261372" y="3418761"/>
            <a:ext cx="2742962" cy="287179"/>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Performance Optimization</a:t>
            </a:r>
            <a:endParaRPr lang="en-US" sz="1800" dirty="0"/>
          </a:p>
        </p:txBody>
      </p:sp>
      <p:sp>
        <p:nvSpPr>
          <p:cNvPr id="12" name="Text 9"/>
          <p:cNvSpPr/>
          <p:nvPr/>
        </p:nvSpPr>
        <p:spPr>
          <a:xfrm>
            <a:off x="5261372" y="3816191"/>
            <a:ext cx="3239214" cy="1176337"/>
          </a:xfrm>
          <a:prstGeom prst="rect">
            <a:avLst/>
          </a:prstGeom>
          <a:noFill/>
          <a:ln/>
        </p:spPr>
        <p:txBody>
          <a:bodyPr wrap="square" lIns="0" tIns="0" rIns="0" bIns="0" rtlCol="0" anchor="t"/>
          <a:lstStyle/>
          <a:p>
            <a:pPr marL="0" indent="0">
              <a:lnSpc>
                <a:spcPts val="2300"/>
              </a:lnSpc>
              <a:buNone/>
            </a:pPr>
            <a:r>
              <a:rPr lang="en-US" sz="1400" dirty="0">
                <a:solidFill>
                  <a:srgbClr val="4A4A45"/>
                </a:solidFill>
                <a:latin typeface="Lato" pitchFamily="34" charset="0"/>
                <a:ea typeface="Lato" pitchFamily="34" charset="-122"/>
                <a:cs typeface="Lato" pitchFamily="34" charset="-120"/>
              </a:rPr>
              <a:t>Maintaining optimal performance, especially under heavy traffic, required careful optimization of code, data structures, and server configurations.</a:t>
            </a:r>
            <a:endParaRPr lang="en-US" sz="1400" dirty="0"/>
          </a:p>
        </p:txBody>
      </p:sp>
      <p:sp>
        <p:nvSpPr>
          <p:cNvPr id="13" name="Shape 10"/>
          <p:cNvSpPr/>
          <p:nvPr/>
        </p:nvSpPr>
        <p:spPr>
          <a:xfrm>
            <a:off x="643414" y="5677257"/>
            <a:ext cx="413623" cy="413623"/>
          </a:xfrm>
          <a:prstGeom prst="roundRect">
            <a:avLst>
              <a:gd name="adj" fmla="val 6667"/>
            </a:avLst>
          </a:prstGeom>
          <a:solidFill>
            <a:srgbClr val="E5DFD2"/>
          </a:solidFill>
          <a:ln/>
        </p:spPr>
      </p:sp>
      <p:sp>
        <p:nvSpPr>
          <p:cNvPr id="14" name="Text 11"/>
          <p:cNvSpPr/>
          <p:nvPr/>
        </p:nvSpPr>
        <p:spPr>
          <a:xfrm>
            <a:off x="770215" y="5746194"/>
            <a:ext cx="159901" cy="275749"/>
          </a:xfrm>
          <a:prstGeom prst="rect">
            <a:avLst/>
          </a:prstGeom>
          <a:noFill/>
          <a:ln/>
        </p:spPr>
        <p:txBody>
          <a:bodyPr wrap="none" lIns="0" tIns="0" rIns="0" bIns="0" rtlCol="0" anchor="t"/>
          <a:lstStyle/>
          <a:p>
            <a:pPr marL="0" indent="0" algn="ctr">
              <a:lnSpc>
                <a:spcPts val="2150"/>
              </a:lnSpc>
              <a:buNone/>
            </a:pPr>
            <a:r>
              <a:rPr lang="en-US" sz="2150" b="1" dirty="0">
                <a:solidFill>
                  <a:srgbClr val="4A4A45"/>
                </a:solidFill>
                <a:latin typeface="Lato" pitchFamily="34" charset="0"/>
                <a:ea typeface="Lato" pitchFamily="34" charset="-122"/>
                <a:cs typeface="Lato" pitchFamily="34" charset="-120"/>
              </a:rPr>
              <a:t>3</a:t>
            </a:r>
            <a:endParaRPr lang="en-US" sz="2150" dirty="0"/>
          </a:p>
        </p:txBody>
      </p:sp>
      <p:sp>
        <p:nvSpPr>
          <p:cNvPr id="15" name="Text 12"/>
          <p:cNvSpPr/>
          <p:nvPr/>
        </p:nvSpPr>
        <p:spPr>
          <a:xfrm>
            <a:off x="1240869" y="5677257"/>
            <a:ext cx="2297906" cy="287179"/>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Security</a:t>
            </a:r>
            <a:endParaRPr lang="en-US" sz="1800" dirty="0"/>
          </a:p>
        </p:txBody>
      </p:sp>
      <p:sp>
        <p:nvSpPr>
          <p:cNvPr id="16" name="Text 13"/>
          <p:cNvSpPr/>
          <p:nvPr/>
        </p:nvSpPr>
        <p:spPr>
          <a:xfrm>
            <a:off x="1240869" y="6074688"/>
            <a:ext cx="3239214" cy="1176337"/>
          </a:xfrm>
          <a:prstGeom prst="rect">
            <a:avLst/>
          </a:prstGeom>
          <a:noFill/>
          <a:ln/>
        </p:spPr>
        <p:txBody>
          <a:bodyPr wrap="square" lIns="0" tIns="0" rIns="0" bIns="0" rtlCol="0" anchor="t"/>
          <a:lstStyle/>
          <a:p>
            <a:pPr marL="0" indent="0">
              <a:lnSpc>
                <a:spcPts val="2300"/>
              </a:lnSpc>
              <a:buNone/>
            </a:pPr>
            <a:r>
              <a:rPr lang="en-US" sz="1400" dirty="0">
                <a:solidFill>
                  <a:srgbClr val="4A4A45"/>
                </a:solidFill>
                <a:latin typeface="Lato" pitchFamily="34" charset="0"/>
                <a:ea typeface="Lato" pitchFamily="34" charset="-122"/>
                <a:cs typeface="Lato" pitchFamily="34" charset="-120"/>
              </a:rPr>
              <a:t>Protecting user data and system security was a top priority, leading us to implement strong security measures and adhere to best practices.</a:t>
            </a:r>
            <a:endParaRPr lang="en-US" sz="1400" dirty="0"/>
          </a:p>
        </p:txBody>
      </p:sp>
      <p:sp>
        <p:nvSpPr>
          <p:cNvPr id="17" name="Shape 14"/>
          <p:cNvSpPr/>
          <p:nvPr/>
        </p:nvSpPr>
        <p:spPr>
          <a:xfrm>
            <a:off x="4663916" y="5677257"/>
            <a:ext cx="413623" cy="413623"/>
          </a:xfrm>
          <a:prstGeom prst="roundRect">
            <a:avLst>
              <a:gd name="adj" fmla="val 6667"/>
            </a:avLst>
          </a:prstGeom>
          <a:solidFill>
            <a:srgbClr val="E5DFD2"/>
          </a:solidFill>
          <a:ln/>
        </p:spPr>
      </p:sp>
      <p:sp>
        <p:nvSpPr>
          <p:cNvPr id="18" name="Text 15"/>
          <p:cNvSpPr/>
          <p:nvPr/>
        </p:nvSpPr>
        <p:spPr>
          <a:xfrm>
            <a:off x="4790718" y="5746194"/>
            <a:ext cx="159901" cy="275749"/>
          </a:xfrm>
          <a:prstGeom prst="rect">
            <a:avLst/>
          </a:prstGeom>
          <a:noFill/>
          <a:ln/>
        </p:spPr>
        <p:txBody>
          <a:bodyPr wrap="none" lIns="0" tIns="0" rIns="0" bIns="0" rtlCol="0" anchor="t"/>
          <a:lstStyle/>
          <a:p>
            <a:pPr marL="0" indent="0" algn="ctr">
              <a:lnSpc>
                <a:spcPts val="2150"/>
              </a:lnSpc>
              <a:buNone/>
            </a:pPr>
            <a:r>
              <a:rPr lang="en-US" sz="2150" b="1" dirty="0">
                <a:solidFill>
                  <a:srgbClr val="4A4A45"/>
                </a:solidFill>
                <a:latin typeface="Lato" pitchFamily="34" charset="0"/>
                <a:ea typeface="Lato" pitchFamily="34" charset="-122"/>
                <a:cs typeface="Lato" pitchFamily="34" charset="-120"/>
              </a:rPr>
              <a:t>4</a:t>
            </a:r>
            <a:endParaRPr lang="en-US" sz="2150" dirty="0"/>
          </a:p>
        </p:txBody>
      </p:sp>
      <p:sp>
        <p:nvSpPr>
          <p:cNvPr id="19" name="Text 16"/>
          <p:cNvSpPr/>
          <p:nvPr/>
        </p:nvSpPr>
        <p:spPr>
          <a:xfrm>
            <a:off x="5261372" y="5677257"/>
            <a:ext cx="2297906" cy="287179"/>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User Experience</a:t>
            </a:r>
            <a:endParaRPr lang="en-US" sz="1800" dirty="0"/>
          </a:p>
        </p:txBody>
      </p:sp>
      <p:sp>
        <p:nvSpPr>
          <p:cNvPr id="20" name="Text 17"/>
          <p:cNvSpPr/>
          <p:nvPr/>
        </p:nvSpPr>
        <p:spPr>
          <a:xfrm>
            <a:off x="5261372" y="6074688"/>
            <a:ext cx="3239214" cy="1176337"/>
          </a:xfrm>
          <a:prstGeom prst="rect">
            <a:avLst/>
          </a:prstGeom>
          <a:noFill/>
          <a:ln/>
        </p:spPr>
        <p:txBody>
          <a:bodyPr wrap="square" lIns="0" tIns="0" rIns="0" bIns="0" rtlCol="0" anchor="t"/>
          <a:lstStyle/>
          <a:p>
            <a:pPr marL="0" indent="0">
              <a:lnSpc>
                <a:spcPts val="2300"/>
              </a:lnSpc>
              <a:buNone/>
            </a:pPr>
            <a:r>
              <a:rPr lang="en-US" sz="1400" dirty="0">
                <a:solidFill>
                  <a:srgbClr val="4A4A45"/>
                </a:solidFill>
                <a:latin typeface="Lato" pitchFamily="34" charset="0"/>
                <a:ea typeface="Lato" pitchFamily="34" charset="-122"/>
                <a:cs typeface="Lato" pitchFamily="34" charset="-120"/>
              </a:rPr>
              <a:t>Continually striving to enhance user experience required careful consideration of UI design, usability, and accessibility.</a:t>
            </a: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31613"/>
          </a:xfrm>
          <a:prstGeom prst="rect">
            <a:avLst/>
          </a:prstGeom>
        </p:spPr>
      </p:pic>
      <p:sp>
        <p:nvSpPr>
          <p:cNvPr id="3" name="Text 0"/>
          <p:cNvSpPr/>
          <p:nvPr/>
        </p:nvSpPr>
        <p:spPr>
          <a:xfrm>
            <a:off x="680799" y="2966561"/>
            <a:ext cx="8164473" cy="607933"/>
          </a:xfrm>
          <a:prstGeom prst="rect">
            <a:avLst/>
          </a:prstGeom>
          <a:noFill/>
          <a:ln/>
        </p:spPr>
        <p:txBody>
          <a:bodyPr wrap="none" lIns="0" tIns="0" rIns="0" bIns="0" rtlCol="0" anchor="t"/>
          <a:lstStyle/>
          <a:p>
            <a:pPr marL="0" indent="0">
              <a:lnSpc>
                <a:spcPts val="4750"/>
              </a:lnSpc>
              <a:buNone/>
            </a:pPr>
            <a:r>
              <a:rPr lang="en-US" sz="3800" b="1" dirty="0">
                <a:solidFill>
                  <a:srgbClr val="282824"/>
                </a:solidFill>
                <a:latin typeface="Lato" pitchFamily="34" charset="0"/>
                <a:ea typeface="Lato" pitchFamily="34" charset="-122"/>
                <a:cs typeface="Lato" pitchFamily="34" charset="-120"/>
              </a:rPr>
              <a:t>Conclusion and Future Enhancements</a:t>
            </a:r>
            <a:endParaRPr lang="en-US" sz="3800" dirty="0"/>
          </a:p>
        </p:txBody>
      </p:sp>
      <p:sp>
        <p:nvSpPr>
          <p:cNvPr id="4" name="Text 1"/>
          <p:cNvSpPr/>
          <p:nvPr/>
        </p:nvSpPr>
        <p:spPr>
          <a:xfrm>
            <a:off x="680799" y="3866198"/>
            <a:ext cx="13268801" cy="1244918"/>
          </a:xfrm>
          <a:prstGeom prst="rect">
            <a:avLst/>
          </a:prstGeom>
          <a:noFill/>
          <a:ln/>
        </p:spPr>
        <p:txBody>
          <a:bodyPr wrap="square" lIns="0" tIns="0" rIns="0" bIns="0" rtlCol="0" anchor="t"/>
          <a:lstStyle/>
          <a:p>
            <a:pPr marL="0" indent="0">
              <a:lnSpc>
                <a:spcPts val="2450"/>
              </a:lnSpc>
              <a:buNone/>
            </a:pPr>
            <a:r>
              <a:rPr lang="en-US" sz="1500" dirty="0">
                <a:solidFill>
                  <a:srgbClr val="4A4A45"/>
                </a:solidFill>
                <a:latin typeface="Lato" pitchFamily="34" charset="0"/>
                <a:ea typeface="Lato" pitchFamily="34" charset="-122"/>
                <a:cs typeface="Lato" pitchFamily="34" charset="-120"/>
              </a:rPr>
              <a:t>The development of our web-based job application project has been a rewarding journey, marked by both technical challenges and creative triumphs. The resulting platform represents a powerful tool for simplifying the job application process, benefiting both job seekers and employers. However, our journey does not end here. We envision a future where this platform evolves further, incorporating new features and functionalities to enhance its utility and user experience.</a:t>
            </a:r>
            <a:endParaRPr lang="en-US" sz="1500" dirty="0"/>
          </a:p>
        </p:txBody>
      </p:sp>
      <p:sp>
        <p:nvSpPr>
          <p:cNvPr id="5" name="Shape 2"/>
          <p:cNvSpPr/>
          <p:nvPr/>
        </p:nvSpPr>
        <p:spPr>
          <a:xfrm>
            <a:off x="680799" y="5329952"/>
            <a:ext cx="4293275" cy="2365534"/>
          </a:xfrm>
          <a:prstGeom prst="roundRect">
            <a:avLst>
              <a:gd name="adj" fmla="val 1234"/>
            </a:avLst>
          </a:prstGeom>
          <a:solidFill>
            <a:srgbClr val="E5DFD2"/>
          </a:solidFill>
          <a:ln/>
        </p:spPr>
      </p:sp>
      <p:sp>
        <p:nvSpPr>
          <p:cNvPr id="6" name="Text 3"/>
          <p:cNvSpPr/>
          <p:nvPr/>
        </p:nvSpPr>
        <p:spPr>
          <a:xfrm>
            <a:off x="875228" y="5524381"/>
            <a:ext cx="2879765" cy="303848"/>
          </a:xfrm>
          <a:prstGeom prst="rect">
            <a:avLst/>
          </a:prstGeom>
          <a:noFill/>
          <a:ln/>
        </p:spPr>
        <p:txBody>
          <a:bodyPr wrap="none" lIns="0" tIns="0" rIns="0" bIns="0" rtlCol="0" anchor="t"/>
          <a:lstStyle/>
          <a:p>
            <a:pPr marL="0" indent="0">
              <a:lnSpc>
                <a:spcPts val="2350"/>
              </a:lnSpc>
              <a:buNone/>
            </a:pPr>
            <a:r>
              <a:rPr lang="en-US" sz="1900" b="1" dirty="0">
                <a:solidFill>
                  <a:srgbClr val="4A4A45"/>
                </a:solidFill>
                <a:latin typeface="Lato" pitchFamily="34" charset="0"/>
                <a:ea typeface="Lato" pitchFamily="34" charset="-122"/>
                <a:cs typeface="Lato" pitchFamily="34" charset="-120"/>
              </a:rPr>
              <a:t>Advanced Search Features</a:t>
            </a:r>
            <a:endParaRPr lang="en-US" sz="1900" dirty="0"/>
          </a:p>
        </p:txBody>
      </p:sp>
      <p:sp>
        <p:nvSpPr>
          <p:cNvPr id="7" name="Text 4"/>
          <p:cNvSpPr/>
          <p:nvPr/>
        </p:nvSpPr>
        <p:spPr>
          <a:xfrm>
            <a:off x="875228" y="5944910"/>
            <a:ext cx="3904417" cy="1244918"/>
          </a:xfrm>
          <a:prstGeom prst="rect">
            <a:avLst/>
          </a:prstGeom>
          <a:noFill/>
          <a:ln/>
        </p:spPr>
        <p:txBody>
          <a:bodyPr wrap="square" lIns="0" tIns="0" rIns="0" bIns="0" rtlCol="0" anchor="t"/>
          <a:lstStyle/>
          <a:p>
            <a:pPr marL="0" indent="0">
              <a:lnSpc>
                <a:spcPts val="2450"/>
              </a:lnSpc>
              <a:buNone/>
            </a:pPr>
            <a:r>
              <a:rPr lang="en-US" sz="1500" dirty="0">
                <a:solidFill>
                  <a:srgbClr val="4A4A45"/>
                </a:solidFill>
                <a:latin typeface="Lato" pitchFamily="34" charset="0"/>
                <a:ea typeface="Lato" pitchFamily="34" charset="-122"/>
                <a:cs typeface="Lato" pitchFamily="34" charset="-120"/>
              </a:rPr>
              <a:t>Implementing advanced search filters, including keyword matching, job title matching, and location-based searches, to enhance job search capabilities.</a:t>
            </a:r>
            <a:endParaRPr lang="en-US" sz="1500" dirty="0"/>
          </a:p>
        </p:txBody>
      </p:sp>
      <p:sp>
        <p:nvSpPr>
          <p:cNvPr id="8" name="Shape 5"/>
          <p:cNvSpPr/>
          <p:nvPr/>
        </p:nvSpPr>
        <p:spPr>
          <a:xfrm>
            <a:off x="5168503" y="5329952"/>
            <a:ext cx="4293275" cy="2365534"/>
          </a:xfrm>
          <a:prstGeom prst="roundRect">
            <a:avLst>
              <a:gd name="adj" fmla="val 1234"/>
            </a:avLst>
          </a:prstGeom>
          <a:solidFill>
            <a:srgbClr val="E5DFD2"/>
          </a:solidFill>
          <a:ln/>
        </p:spPr>
      </p:sp>
      <p:sp>
        <p:nvSpPr>
          <p:cNvPr id="9" name="Text 6"/>
          <p:cNvSpPr/>
          <p:nvPr/>
        </p:nvSpPr>
        <p:spPr>
          <a:xfrm>
            <a:off x="5362932" y="5524381"/>
            <a:ext cx="3337560" cy="303848"/>
          </a:xfrm>
          <a:prstGeom prst="rect">
            <a:avLst/>
          </a:prstGeom>
          <a:noFill/>
          <a:ln/>
        </p:spPr>
        <p:txBody>
          <a:bodyPr wrap="none" lIns="0" tIns="0" rIns="0" bIns="0" rtlCol="0" anchor="t"/>
          <a:lstStyle/>
          <a:p>
            <a:pPr marL="0" indent="0">
              <a:lnSpc>
                <a:spcPts val="2350"/>
              </a:lnSpc>
              <a:buNone/>
            </a:pPr>
            <a:r>
              <a:rPr lang="en-US" sz="1900" b="1" dirty="0">
                <a:solidFill>
                  <a:srgbClr val="4A4A45"/>
                </a:solidFill>
                <a:latin typeface="Lato" pitchFamily="34" charset="0"/>
                <a:ea typeface="Lato" pitchFamily="34" charset="-122"/>
                <a:cs typeface="Lato" pitchFamily="34" charset="-120"/>
              </a:rPr>
              <a:t>Enhanced Profile Management</a:t>
            </a:r>
            <a:endParaRPr lang="en-US" sz="1900" dirty="0"/>
          </a:p>
        </p:txBody>
      </p:sp>
      <p:sp>
        <p:nvSpPr>
          <p:cNvPr id="10" name="Text 7"/>
          <p:cNvSpPr/>
          <p:nvPr/>
        </p:nvSpPr>
        <p:spPr>
          <a:xfrm>
            <a:off x="5362932" y="5944910"/>
            <a:ext cx="3904417" cy="1244918"/>
          </a:xfrm>
          <a:prstGeom prst="rect">
            <a:avLst/>
          </a:prstGeom>
          <a:noFill/>
          <a:ln/>
        </p:spPr>
        <p:txBody>
          <a:bodyPr wrap="square" lIns="0" tIns="0" rIns="0" bIns="0" rtlCol="0" anchor="t"/>
          <a:lstStyle/>
          <a:p>
            <a:pPr marL="0" indent="0">
              <a:lnSpc>
                <a:spcPts val="2450"/>
              </a:lnSpc>
              <a:buNone/>
            </a:pPr>
            <a:r>
              <a:rPr lang="en-US" sz="1500" dirty="0">
                <a:solidFill>
                  <a:srgbClr val="4A4A45"/>
                </a:solidFill>
                <a:latin typeface="Lato" pitchFamily="34" charset="0"/>
                <a:ea typeface="Lato" pitchFamily="34" charset="-122"/>
                <a:cs typeface="Lato" pitchFamily="34" charset="-120"/>
              </a:rPr>
              <a:t>Expanding user profile functionality to allow for more detailed profiles, showcasing skills, experience, and portfolio, for a more comprehensive representation of a candidate.</a:t>
            </a:r>
            <a:endParaRPr lang="en-US" sz="1500" dirty="0"/>
          </a:p>
        </p:txBody>
      </p:sp>
      <p:sp>
        <p:nvSpPr>
          <p:cNvPr id="11" name="Shape 8"/>
          <p:cNvSpPr/>
          <p:nvPr/>
        </p:nvSpPr>
        <p:spPr>
          <a:xfrm>
            <a:off x="9656207" y="5329952"/>
            <a:ext cx="4293275" cy="2365534"/>
          </a:xfrm>
          <a:prstGeom prst="roundRect">
            <a:avLst>
              <a:gd name="adj" fmla="val 1234"/>
            </a:avLst>
          </a:prstGeom>
          <a:solidFill>
            <a:srgbClr val="E5DFD2"/>
          </a:solidFill>
          <a:ln/>
        </p:spPr>
      </p:sp>
      <p:sp>
        <p:nvSpPr>
          <p:cNvPr id="12" name="Text 9"/>
          <p:cNvSpPr/>
          <p:nvPr/>
        </p:nvSpPr>
        <p:spPr>
          <a:xfrm>
            <a:off x="9850636" y="5524381"/>
            <a:ext cx="3545086" cy="303848"/>
          </a:xfrm>
          <a:prstGeom prst="rect">
            <a:avLst/>
          </a:prstGeom>
          <a:noFill/>
          <a:ln/>
        </p:spPr>
        <p:txBody>
          <a:bodyPr wrap="none" lIns="0" tIns="0" rIns="0" bIns="0" rtlCol="0" anchor="t"/>
          <a:lstStyle/>
          <a:p>
            <a:pPr marL="0" indent="0">
              <a:lnSpc>
                <a:spcPts val="2350"/>
              </a:lnSpc>
              <a:buNone/>
            </a:pPr>
            <a:r>
              <a:rPr lang="en-US" sz="1900" b="1" dirty="0">
                <a:solidFill>
                  <a:srgbClr val="4A4A45"/>
                </a:solidFill>
                <a:latin typeface="Lato" pitchFamily="34" charset="0"/>
                <a:ea typeface="Lato" pitchFamily="34" charset="-122"/>
                <a:cs typeface="Lato" pitchFamily="34" charset="-120"/>
              </a:rPr>
              <a:t>Integrated Communication Tools</a:t>
            </a:r>
            <a:endParaRPr lang="en-US" sz="1900" dirty="0"/>
          </a:p>
        </p:txBody>
      </p:sp>
      <p:sp>
        <p:nvSpPr>
          <p:cNvPr id="13" name="Text 10"/>
          <p:cNvSpPr/>
          <p:nvPr/>
        </p:nvSpPr>
        <p:spPr>
          <a:xfrm>
            <a:off x="9850636" y="5944910"/>
            <a:ext cx="3904417" cy="1556147"/>
          </a:xfrm>
          <a:prstGeom prst="rect">
            <a:avLst/>
          </a:prstGeom>
          <a:noFill/>
          <a:ln/>
        </p:spPr>
        <p:txBody>
          <a:bodyPr wrap="square" lIns="0" tIns="0" rIns="0" bIns="0" rtlCol="0" anchor="t"/>
          <a:lstStyle/>
          <a:p>
            <a:pPr marL="0" indent="0">
              <a:lnSpc>
                <a:spcPts val="2450"/>
              </a:lnSpc>
              <a:buNone/>
            </a:pPr>
            <a:r>
              <a:rPr lang="en-US" sz="1500" dirty="0">
                <a:solidFill>
                  <a:srgbClr val="4A4A45"/>
                </a:solidFill>
                <a:latin typeface="Lato" pitchFamily="34" charset="0"/>
                <a:ea typeface="Lato" pitchFamily="34" charset="-122"/>
                <a:cs typeface="Lato" pitchFamily="34" charset="-120"/>
              </a:rPr>
              <a:t>Integrating communication features, such as in-app messaging, to facilitate direct communication between job seekers and employers, streamlining the application process.</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488" y="2474952"/>
            <a:ext cx="4919305" cy="3279577"/>
          </a:xfrm>
          <a:prstGeom prst="rect">
            <a:avLst/>
          </a:prstGeom>
        </p:spPr>
      </p:pic>
      <p:sp>
        <p:nvSpPr>
          <p:cNvPr id="4" name="Text 0"/>
          <p:cNvSpPr/>
          <p:nvPr/>
        </p:nvSpPr>
        <p:spPr>
          <a:xfrm>
            <a:off x="793790" y="1062633"/>
            <a:ext cx="7556421" cy="2934653"/>
          </a:xfrm>
          <a:prstGeom prst="rect">
            <a:avLst/>
          </a:prstGeom>
          <a:noFill/>
          <a:ln/>
        </p:spPr>
        <p:txBody>
          <a:bodyPr wrap="square" lIns="0" tIns="0" rIns="0" bIns="0" rtlCol="0" anchor="t"/>
          <a:lstStyle/>
          <a:p>
            <a:pPr marL="0" indent="0">
              <a:lnSpc>
                <a:spcPts val="7700"/>
              </a:lnSpc>
              <a:buNone/>
            </a:pPr>
            <a:r>
              <a:rPr lang="en-US" sz="6150" b="1" dirty="0">
                <a:solidFill>
                  <a:srgbClr val="282824"/>
                </a:solidFill>
                <a:latin typeface="Lato" pitchFamily="34" charset="0"/>
                <a:ea typeface="Lato" pitchFamily="34" charset="-122"/>
                <a:cs typeface="Lato" pitchFamily="34" charset="-120"/>
              </a:rPr>
              <a:t>Web-Based Job Application Final Project</a:t>
            </a:r>
            <a:endParaRPr lang="en-US" sz="6150" dirty="0"/>
          </a:p>
        </p:txBody>
      </p:sp>
      <p:sp>
        <p:nvSpPr>
          <p:cNvPr id="5" name="Text 1"/>
          <p:cNvSpPr/>
          <p:nvPr/>
        </p:nvSpPr>
        <p:spPr>
          <a:xfrm>
            <a:off x="793790" y="4337447"/>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Welcome to the presentation showcasing the final project for our web-based job application platform. This project is a culmination of months of dedicated work, encompassing a range of cutting-edge technologies and best practices in web development. Join us as we delve into the intricacies of this project, exploring its key features, design principles, and the invaluable lessons we learned along the way.</a:t>
            </a:r>
            <a:endParaRPr lang="en-US" sz="1750" dirty="0"/>
          </a:p>
        </p:txBody>
      </p:sp>
      <p:sp>
        <p:nvSpPr>
          <p:cNvPr id="6" name="Shape 2"/>
          <p:cNvSpPr/>
          <p:nvPr/>
        </p:nvSpPr>
        <p:spPr>
          <a:xfrm>
            <a:off x="793790" y="6786920"/>
            <a:ext cx="362903" cy="362903"/>
          </a:xfrm>
          <a:prstGeom prst="roundRect">
            <a:avLst>
              <a:gd name="adj" fmla="val 25194296"/>
            </a:avLst>
          </a:prstGeom>
          <a:noFill/>
          <a:ln w="7620">
            <a:solidFill>
              <a:srgbClr val="FFFFFF"/>
            </a:solidFill>
            <a:prstDash val="solid"/>
          </a:ln>
        </p:spPr>
      </p:sp>
      <p:pic>
        <p:nvPicPr>
          <p:cNvPr id="7" name="Image 2" descr="preencoded.png"/>
          <p:cNvPicPr>
            <a:picLocks noChangeAspect="1"/>
          </p:cNvPicPr>
          <p:nvPr/>
        </p:nvPicPr>
        <p:blipFill>
          <a:blip r:embed="rId5"/>
          <a:stretch>
            <a:fillRect/>
          </a:stretch>
        </p:blipFill>
        <p:spPr>
          <a:xfrm>
            <a:off x="801410" y="6794540"/>
            <a:ext cx="347663" cy="347663"/>
          </a:xfrm>
          <a:prstGeom prst="rect">
            <a:avLst/>
          </a:prstGeom>
        </p:spPr>
      </p:pic>
      <p:sp>
        <p:nvSpPr>
          <p:cNvPr id="8" name="Text 3"/>
          <p:cNvSpPr/>
          <p:nvPr/>
        </p:nvSpPr>
        <p:spPr>
          <a:xfrm>
            <a:off x="1270040" y="6770013"/>
            <a:ext cx="2208014" cy="396835"/>
          </a:xfrm>
          <a:prstGeom prst="rect">
            <a:avLst/>
          </a:prstGeom>
          <a:noFill/>
          <a:ln/>
        </p:spPr>
        <p:txBody>
          <a:bodyPr wrap="none" lIns="0" tIns="0" rIns="0" bIns="0" rtlCol="0" anchor="t"/>
          <a:lstStyle/>
          <a:p>
            <a:pPr marL="0" indent="0" algn="l">
              <a:lnSpc>
                <a:spcPts val="3100"/>
              </a:lnSpc>
              <a:buNone/>
            </a:pPr>
            <a:r>
              <a:rPr lang="en-US" sz="2200" b="1" dirty="0">
                <a:solidFill>
                  <a:srgbClr val="4A4A45"/>
                </a:solidFill>
                <a:latin typeface="Lato" pitchFamily="34" charset="0"/>
                <a:ea typeface="Lato" pitchFamily="34" charset="-122"/>
                <a:cs typeface="Lato" pitchFamily="34" charset="-120"/>
              </a:rPr>
              <a:t>by Balcha &amp; </a:t>
            </a:r>
            <a:r>
              <a:rPr lang="en-US" sz="2200" b="1" dirty="0" err="1">
                <a:solidFill>
                  <a:srgbClr val="4A4A45"/>
                </a:solidFill>
                <a:latin typeface="Lato" pitchFamily="34" charset="0"/>
                <a:ea typeface="Lato" pitchFamily="34" charset="-122"/>
                <a:cs typeface="Lato" pitchFamily="34" charset="-120"/>
              </a:rPr>
              <a:t>Abusew</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28266" y="972383"/>
            <a:ext cx="6736794" cy="573048"/>
          </a:xfrm>
          <a:prstGeom prst="rect">
            <a:avLst/>
          </a:prstGeom>
          <a:noFill/>
          <a:ln/>
        </p:spPr>
        <p:txBody>
          <a:bodyPr wrap="none" lIns="0" tIns="0" rIns="0" bIns="0" rtlCol="0" anchor="t"/>
          <a:lstStyle/>
          <a:p>
            <a:pPr marL="0" indent="0">
              <a:lnSpc>
                <a:spcPts val="4500"/>
              </a:lnSpc>
              <a:buNone/>
            </a:pPr>
            <a:r>
              <a:rPr lang="en-US" sz="3600" b="1" dirty="0">
                <a:solidFill>
                  <a:srgbClr val="282824"/>
                </a:solidFill>
                <a:latin typeface="Lato" pitchFamily="34" charset="0"/>
                <a:ea typeface="Lato" pitchFamily="34" charset="-122"/>
                <a:cs typeface="Lato" pitchFamily="34" charset="-120"/>
              </a:rPr>
              <a:t>Project Overview and Objectives</a:t>
            </a:r>
            <a:endParaRPr lang="en-US" sz="3600" dirty="0"/>
          </a:p>
        </p:txBody>
      </p:sp>
      <p:sp>
        <p:nvSpPr>
          <p:cNvPr id="4" name="Text 1"/>
          <p:cNvSpPr/>
          <p:nvPr/>
        </p:nvSpPr>
        <p:spPr>
          <a:xfrm>
            <a:off x="6128266" y="1820466"/>
            <a:ext cx="7860268" cy="1760220"/>
          </a:xfrm>
          <a:prstGeom prst="rect">
            <a:avLst/>
          </a:prstGeom>
          <a:noFill/>
          <a:ln/>
        </p:spPr>
        <p:txBody>
          <a:bodyPr wrap="square" lIns="0" tIns="0" rIns="0" bIns="0" rtlCol="0" anchor="t"/>
          <a:lstStyle/>
          <a:p>
            <a:pPr marL="0" indent="0">
              <a:lnSpc>
                <a:spcPts val="2300"/>
              </a:lnSpc>
              <a:buNone/>
            </a:pPr>
            <a:r>
              <a:rPr lang="en-US" sz="1400" dirty="0">
                <a:solidFill>
                  <a:srgbClr val="4A4A45"/>
                </a:solidFill>
                <a:latin typeface="Lato" pitchFamily="34" charset="0"/>
                <a:ea typeface="Lato" pitchFamily="34" charset="-122"/>
                <a:cs typeface="Lato" pitchFamily="34" charset="-120"/>
              </a:rPr>
              <a:t>The core objective of this project was to create a comprehensive and user-friendly web application that streamlines the entire job application process for both job seekers and employers. This ambitious undertaking involved a multitude of functionalities, including a robust user registration and authentication system, a flexible job posting management platform, and a seamless application submission and tracking mechanism. We aimed to deliver a platform that not only simplifies the hiring process but also enhances the overall experience for all stakeholders.</a:t>
            </a:r>
            <a:endParaRPr lang="en-US" sz="1400" dirty="0"/>
          </a:p>
        </p:txBody>
      </p:sp>
      <p:sp>
        <p:nvSpPr>
          <p:cNvPr id="5" name="Shape 2"/>
          <p:cNvSpPr/>
          <p:nvPr/>
        </p:nvSpPr>
        <p:spPr>
          <a:xfrm>
            <a:off x="6128266" y="3786902"/>
            <a:ext cx="3838456" cy="1936790"/>
          </a:xfrm>
          <a:prstGeom prst="roundRect">
            <a:avLst>
              <a:gd name="adj" fmla="val 1420"/>
            </a:avLst>
          </a:prstGeom>
          <a:solidFill>
            <a:srgbClr val="E5DFD2"/>
          </a:solidFill>
          <a:ln/>
        </p:spPr>
      </p:sp>
      <p:sp>
        <p:nvSpPr>
          <p:cNvPr id="6" name="Text 3"/>
          <p:cNvSpPr/>
          <p:nvPr/>
        </p:nvSpPr>
        <p:spPr>
          <a:xfrm>
            <a:off x="6311622" y="3970258"/>
            <a:ext cx="2292548" cy="286583"/>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User-centric Design</a:t>
            </a:r>
            <a:endParaRPr lang="en-US" sz="1800" dirty="0"/>
          </a:p>
        </p:txBody>
      </p:sp>
      <p:sp>
        <p:nvSpPr>
          <p:cNvPr id="7" name="Text 4"/>
          <p:cNvSpPr/>
          <p:nvPr/>
        </p:nvSpPr>
        <p:spPr>
          <a:xfrm>
            <a:off x="6311622" y="4366855"/>
            <a:ext cx="3471743" cy="1173480"/>
          </a:xfrm>
          <a:prstGeom prst="rect">
            <a:avLst/>
          </a:prstGeom>
          <a:noFill/>
          <a:ln/>
        </p:spPr>
        <p:txBody>
          <a:bodyPr wrap="square" lIns="0" tIns="0" rIns="0" bIns="0" rtlCol="0" anchor="t"/>
          <a:lstStyle/>
          <a:p>
            <a:pPr marL="0" indent="0">
              <a:lnSpc>
                <a:spcPts val="2300"/>
              </a:lnSpc>
              <a:buNone/>
            </a:pPr>
            <a:r>
              <a:rPr lang="en-US" sz="1400" dirty="0">
                <a:solidFill>
                  <a:srgbClr val="4A4A45"/>
                </a:solidFill>
                <a:latin typeface="Lato" pitchFamily="34" charset="0"/>
                <a:ea typeface="Lato" pitchFamily="34" charset="-122"/>
                <a:cs typeface="Lato" pitchFamily="34" charset="-120"/>
              </a:rPr>
              <a:t>Our primary focus was to prioritize the needs and expectations of both job seekers and employers, ensuring a smooth and intuitive experience for all users.</a:t>
            </a:r>
            <a:endParaRPr lang="en-US" sz="1400" dirty="0"/>
          </a:p>
        </p:txBody>
      </p:sp>
      <p:sp>
        <p:nvSpPr>
          <p:cNvPr id="8" name="Shape 5"/>
          <p:cNvSpPr/>
          <p:nvPr/>
        </p:nvSpPr>
        <p:spPr>
          <a:xfrm>
            <a:off x="10150078" y="3786902"/>
            <a:ext cx="3838456" cy="1936790"/>
          </a:xfrm>
          <a:prstGeom prst="roundRect">
            <a:avLst>
              <a:gd name="adj" fmla="val 1420"/>
            </a:avLst>
          </a:prstGeom>
          <a:solidFill>
            <a:srgbClr val="E5DFD2"/>
          </a:solidFill>
          <a:ln/>
        </p:spPr>
      </p:sp>
      <p:sp>
        <p:nvSpPr>
          <p:cNvPr id="9" name="Text 6"/>
          <p:cNvSpPr/>
          <p:nvPr/>
        </p:nvSpPr>
        <p:spPr>
          <a:xfrm>
            <a:off x="10333434" y="3970258"/>
            <a:ext cx="2292548" cy="286583"/>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Streamlined Process</a:t>
            </a:r>
            <a:endParaRPr lang="en-US" sz="1800" dirty="0"/>
          </a:p>
        </p:txBody>
      </p:sp>
      <p:sp>
        <p:nvSpPr>
          <p:cNvPr id="10" name="Text 7"/>
          <p:cNvSpPr/>
          <p:nvPr/>
        </p:nvSpPr>
        <p:spPr>
          <a:xfrm>
            <a:off x="10333434" y="4366855"/>
            <a:ext cx="3471743" cy="880110"/>
          </a:xfrm>
          <a:prstGeom prst="rect">
            <a:avLst/>
          </a:prstGeom>
          <a:noFill/>
          <a:ln/>
        </p:spPr>
        <p:txBody>
          <a:bodyPr wrap="square" lIns="0" tIns="0" rIns="0" bIns="0" rtlCol="0" anchor="t"/>
          <a:lstStyle/>
          <a:p>
            <a:pPr marL="0" indent="0">
              <a:lnSpc>
                <a:spcPts val="2300"/>
              </a:lnSpc>
              <a:buNone/>
            </a:pPr>
            <a:r>
              <a:rPr lang="en-US" sz="1400" dirty="0">
                <a:solidFill>
                  <a:srgbClr val="4A4A45"/>
                </a:solidFill>
                <a:latin typeface="Lato" pitchFamily="34" charset="0"/>
                <a:ea typeface="Lato" pitchFamily="34" charset="-122"/>
                <a:cs typeface="Lato" pitchFamily="34" charset="-120"/>
              </a:rPr>
              <a:t>We aimed to optimize the job application process, making it efficient, transparent, and accessible to a wide range of users.</a:t>
            </a:r>
            <a:endParaRPr lang="en-US" sz="1400" dirty="0"/>
          </a:p>
        </p:txBody>
      </p:sp>
      <p:sp>
        <p:nvSpPr>
          <p:cNvPr id="11" name="Shape 8"/>
          <p:cNvSpPr/>
          <p:nvPr/>
        </p:nvSpPr>
        <p:spPr>
          <a:xfrm>
            <a:off x="6128266" y="5907048"/>
            <a:ext cx="7860268" cy="1350050"/>
          </a:xfrm>
          <a:prstGeom prst="roundRect">
            <a:avLst>
              <a:gd name="adj" fmla="val 2038"/>
            </a:avLst>
          </a:prstGeom>
          <a:solidFill>
            <a:srgbClr val="E5DFD2"/>
          </a:solidFill>
          <a:ln/>
        </p:spPr>
      </p:sp>
      <p:sp>
        <p:nvSpPr>
          <p:cNvPr id="12" name="Text 9"/>
          <p:cNvSpPr/>
          <p:nvPr/>
        </p:nvSpPr>
        <p:spPr>
          <a:xfrm>
            <a:off x="6311622" y="6090404"/>
            <a:ext cx="3011686" cy="286583"/>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Comprehensive Functionality</a:t>
            </a:r>
            <a:endParaRPr lang="en-US" sz="1800" dirty="0"/>
          </a:p>
        </p:txBody>
      </p:sp>
      <p:sp>
        <p:nvSpPr>
          <p:cNvPr id="13" name="Text 10"/>
          <p:cNvSpPr/>
          <p:nvPr/>
        </p:nvSpPr>
        <p:spPr>
          <a:xfrm>
            <a:off x="6311622" y="6487001"/>
            <a:ext cx="7493556" cy="586740"/>
          </a:xfrm>
          <a:prstGeom prst="rect">
            <a:avLst/>
          </a:prstGeom>
          <a:noFill/>
          <a:ln/>
        </p:spPr>
        <p:txBody>
          <a:bodyPr wrap="square" lIns="0" tIns="0" rIns="0" bIns="0" rtlCol="0" anchor="t"/>
          <a:lstStyle/>
          <a:p>
            <a:pPr marL="0" indent="0">
              <a:lnSpc>
                <a:spcPts val="2300"/>
              </a:lnSpc>
              <a:buNone/>
            </a:pPr>
            <a:r>
              <a:rPr lang="en-US" sz="1400" dirty="0">
                <a:solidFill>
                  <a:srgbClr val="4A4A45"/>
                </a:solidFill>
                <a:latin typeface="Lato" pitchFamily="34" charset="0"/>
                <a:ea typeface="Lato" pitchFamily="34" charset="-122"/>
                <a:cs typeface="Lato" pitchFamily="34" charset="-120"/>
              </a:rPr>
              <a:t>The platform was designed to encompass all essential aspects of job application management, from posting and searching to application submission and tracking.</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629847"/>
            <a:ext cx="12296894" cy="708779"/>
          </a:xfrm>
          <a:prstGeom prst="rect">
            <a:avLst/>
          </a:prstGeom>
          <a:noFill/>
          <a:ln/>
        </p:spPr>
        <p:txBody>
          <a:bodyPr wrap="none" lIns="0" tIns="0" rIns="0" bIns="0" rtlCol="0" anchor="t"/>
          <a:lstStyle/>
          <a:p>
            <a:pPr marL="0" indent="0">
              <a:lnSpc>
                <a:spcPts val="5550"/>
              </a:lnSpc>
              <a:buNone/>
            </a:pPr>
            <a:r>
              <a:rPr lang="en-US" sz="4450" b="1" dirty="0">
                <a:solidFill>
                  <a:srgbClr val="282824"/>
                </a:solidFill>
                <a:latin typeface="Lato" pitchFamily="34" charset="0"/>
                <a:ea typeface="Lato" pitchFamily="34" charset="-122"/>
                <a:cs typeface="Lato" pitchFamily="34" charset="-120"/>
              </a:rPr>
              <a:t>Technologies Used: React, JavaScript, HTML/CSS</a:t>
            </a:r>
            <a:endParaRPr lang="en-US" sz="4450" dirty="0"/>
          </a:p>
        </p:txBody>
      </p:sp>
      <p:sp>
        <p:nvSpPr>
          <p:cNvPr id="3" name="Text 1"/>
          <p:cNvSpPr/>
          <p:nvPr/>
        </p:nvSpPr>
        <p:spPr>
          <a:xfrm>
            <a:off x="793790" y="2792254"/>
            <a:ext cx="13042821" cy="1088708"/>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The foundation of our web-based job application project rests on a powerful combination of modern web technologies. At its core lies React, a JavaScript library that empowers us to build dynamic and interactive user interfaces. React's component-based architecture enables us to create reusable and modular components, resulting in a more efficient and scalable development process.</a:t>
            </a:r>
            <a:endParaRPr lang="en-US" sz="1750" dirty="0"/>
          </a:p>
        </p:txBody>
      </p:sp>
      <p:sp>
        <p:nvSpPr>
          <p:cNvPr id="4" name="Text 2"/>
          <p:cNvSpPr/>
          <p:nvPr/>
        </p:nvSpPr>
        <p:spPr>
          <a:xfrm>
            <a:off x="793790" y="436292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82824"/>
                </a:solidFill>
                <a:latin typeface="Lato" pitchFamily="34" charset="0"/>
                <a:ea typeface="Lato" pitchFamily="34" charset="-122"/>
                <a:cs typeface="Lato" pitchFamily="34" charset="-120"/>
              </a:rPr>
              <a:t>React</a:t>
            </a:r>
            <a:endParaRPr lang="en-US" sz="2200" dirty="0"/>
          </a:p>
        </p:txBody>
      </p:sp>
      <p:sp>
        <p:nvSpPr>
          <p:cNvPr id="5" name="Text 3"/>
          <p:cNvSpPr/>
          <p:nvPr/>
        </p:nvSpPr>
        <p:spPr>
          <a:xfrm>
            <a:off x="793790" y="4944070"/>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The foundation of our frontend, React enabled us to build a dynamic and interactive user interface with reusable components.</a:t>
            </a:r>
            <a:endParaRPr lang="en-US" sz="1750" dirty="0"/>
          </a:p>
        </p:txBody>
      </p:sp>
      <p:sp>
        <p:nvSpPr>
          <p:cNvPr id="6" name="Text 4"/>
          <p:cNvSpPr/>
          <p:nvPr/>
        </p:nvSpPr>
        <p:spPr>
          <a:xfrm>
            <a:off x="5332928" y="436292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82824"/>
                </a:solidFill>
                <a:latin typeface="Lato" pitchFamily="34" charset="0"/>
                <a:ea typeface="Lato" pitchFamily="34" charset="-122"/>
                <a:cs typeface="Lato" pitchFamily="34" charset="-120"/>
              </a:rPr>
              <a:t>JavaScript</a:t>
            </a:r>
            <a:endParaRPr lang="en-US" sz="2200" dirty="0"/>
          </a:p>
        </p:txBody>
      </p:sp>
      <p:sp>
        <p:nvSpPr>
          <p:cNvPr id="7" name="Text 5"/>
          <p:cNvSpPr/>
          <p:nvPr/>
        </p:nvSpPr>
        <p:spPr>
          <a:xfrm>
            <a:off x="5332928" y="4944070"/>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JavaScript is the driving force behind the application's functionality, handling events, data manipulation, and interaction with the backend.</a:t>
            </a:r>
            <a:endParaRPr lang="en-US" sz="1750" dirty="0"/>
          </a:p>
        </p:txBody>
      </p:sp>
      <p:sp>
        <p:nvSpPr>
          <p:cNvPr id="8" name="Text 6"/>
          <p:cNvSpPr/>
          <p:nvPr/>
        </p:nvSpPr>
        <p:spPr>
          <a:xfrm>
            <a:off x="9872067" y="436292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82824"/>
                </a:solidFill>
                <a:latin typeface="Lato" pitchFamily="34" charset="0"/>
                <a:ea typeface="Lato" pitchFamily="34" charset="-122"/>
                <a:cs typeface="Lato" pitchFamily="34" charset="-120"/>
              </a:rPr>
              <a:t>HTML/CSS</a:t>
            </a:r>
            <a:endParaRPr lang="en-US" sz="2200" dirty="0"/>
          </a:p>
        </p:txBody>
      </p:sp>
      <p:sp>
        <p:nvSpPr>
          <p:cNvPr id="9" name="Text 7"/>
          <p:cNvSpPr/>
          <p:nvPr/>
        </p:nvSpPr>
        <p:spPr>
          <a:xfrm>
            <a:off x="9872067" y="4944070"/>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HTML provides the structural framework, while CSS defines the visual presentation and styling of the user interface.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624"/>
          </a:xfrm>
          <a:prstGeom prst="rect">
            <a:avLst/>
          </a:prstGeom>
        </p:spPr>
      </p:pic>
      <p:sp>
        <p:nvSpPr>
          <p:cNvPr id="3" name="Text 0"/>
          <p:cNvSpPr/>
          <p:nvPr/>
        </p:nvSpPr>
        <p:spPr>
          <a:xfrm>
            <a:off x="6061472" y="451842"/>
            <a:ext cx="6665833" cy="513517"/>
          </a:xfrm>
          <a:prstGeom prst="rect">
            <a:avLst/>
          </a:prstGeom>
          <a:noFill/>
          <a:ln/>
        </p:spPr>
        <p:txBody>
          <a:bodyPr wrap="none" lIns="0" tIns="0" rIns="0" bIns="0" rtlCol="0" anchor="t"/>
          <a:lstStyle/>
          <a:p>
            <a:pPr marL="0" indent="0">
              <a:lnSpc>
                <a:spcPts val="4000"/>
              </a:lnSpc>
              <a:buNone/>
            </a:pPr>
            <a:r>
              <a:rPr lang="en-US" sz="3200" b="1" dirty="0">
                <a:solidFill>
                  <a:srgbClr val="282824"/>
                </a:solidFill>
                <a:latin typeface="Lato" pitchFamily="34" charset="0"/>
                <a:ea typeface="Lato" pitchFamily="34" charset="-122"/>
                <a:cs typeface="Lato" pitchFamily="34" charset="-120"/>
              </a:rPr>
              <a:t>Application Architecture and Design</a:t>
            </a:r>
            <a:endParaRPr lang="en-US" sz="3200" dirty="0"/>
          </a:p>
        </p:txBody>
      </p:sp>
      <p:sp>
        <p:nvSpPr>
          <p:cNvPr id="4" name="Text 1"/>
          <p:cNvSpPr/>
          <p:nvPr/>
        </p:nvSpPr>
        <p:spPr>
          <a:xfrm>
            <a:off x="6061472" y="1211818"/>
            <a:ext cx="7993856" cy="1051560"/>
          </a:xfrm>
          <a:prstGeom prst="rect">
            <a:avLst/>
          </a:prstGeom>
          <a:noFill/>
          <a:ln/>
        </p:spPr>
        <p:txBody>
          <a:bodyPr wrap="square" lIns="0" tIns="0" rIns="0" bIns="0" rtlCol="0" anchor="t"/>
          <a:lstStyle/>
          <a:p>
            <a:pPr marL="0" indent="0">
              <a:lnSpc>
                <a:spcPts val="2050"/>
              </a:lnSpc>
              <a:buNone/>
            </a:pPr>
            <a:r>
              <a:rPr lang="en-US" sz="1250" dirty="0">
                <a:solidFill>
                  <a:srgbClr val="4A4A45"/>
                </a:solidFill>
                <a:latin typeface="Lato" pitchFamily="34" charset="0"/>
                <a:ea typeface="Lato" pitchFamily="34" charset="-122"/>
                <a:cs typeface="Lato" pitchFamily="34" charset="-120"/>
              </a:rPr>
              <a:t>The architecture of our job application platform reflects a robust and well-organized approach to software design. We adopted a layered architecture, dividing the application into distinct components that interact seamlessly to deliver a comprehensive user experience. This modularity allows for independent development and maintenance of each layer, facilitating scalability and adaptability in the long run.</a:t>
            </a:r>
            <a:endParaRPr lang="en-US" sz="1250" dirty="0"/>
          </a:p>
        </p:txBody>
      </p:sp>
      <p:sp>
        <p:nvSpPr>
          <p:cNvPr id="5" name="Shape 2"/>
          <p:cNvSpPr/>
          <p:nvPr/>
        </p:nvSpPr>
        <p:spPr>
          <a:xfrm>
            <a:off x="6296501" y="2448163"/>
            <a:ext cx="22860" cy="5331619"/>
          </a:xfrm>
          <a:prstGeom prst="roundRect">
            <a:avLst>
              <a:gd name="adj" fmla="val 107829"/>
            </a:avLst>
          </a:prstGeom>
          <a:solidFill>
            <a:srgbClr val="CBC5B8"/>
          </a:solidFill>
          <a:ln/>
        </p:spPr>
      </p:sp>
      <p:sp>
        <p:nvSpPr>
          <p:cNvPr id="6" name="Shape 3"/>
          <p:cNvSpPr/>
          <p:nvPr/>
        </p:nvSpPr>
        <p:spPr>
          <a:xfrm>
            <a:off x="6469916" y="2806303"/>
            <a:ext cx="575072" cy="22860"/>
          </a:xfrm>
          <a:prstGeom prst="roundRect">
            <a:avLst>
              <a:gd name="adj" fmla="val 107829"/>
            </a:avLst>
          </a:prstGeom>
          <a:solidFill>
            <a:srgbClr val="CBC5B8"/>
          </a:solidFill>
          <a:ln/>
        </p:spPr>
      </p:sp>
      <p:sp>
        <p:nvSpPr>
          <p:cNvPr id="7" name="Shape 4"/>
          <p:cNvSpPr/>
          <p:nvPr/>
        </p:nvSpPr>
        <p:spPr>
          <a:xfrm>
            <a:off x="6123087" y="2632948"/>
            <a:ext cx="369689" cy="369689"/>
          </a:xfrm>
          <a:prstGeom prst="roundRect">
            <a:avLst>
              <a:gd name="adj" fmla="val 6668"/>
            </a:avLst>
          </a:prstGeom>
          <a:solidFill>
            <a:srgbClr val="E5DFD2"/>
          </a:solidFill>
          <a:ln/>
        </p:spPr>
      </p:sp>
      <p:sp>
        <p:nvSpPr>
          <p:cNvPr id="8" name="Text 5"/>
          <p:cNvSpPr/>
          <p:nvPr/>
        </p:nvSpPr>
        <p:spPr>
          <a:xfrm>
            <a:off x="6236434" y="2694503"/>
            <a:ext cx="142994" cy="246459"/>
          </a:xfrm>
          <a:prstGeom prst="rect">
            <a:avLst/>
          </a:prstGeom>
          <a:noFill/>
          <a:ln/>
        </p:spPr>
        <p:txBody>
          <a:bodyPr wrap="none" lIns="0" tIns="0" rIns="0" bIns="0" rtlCol="0" anchor="t"/>
          <a:lstStyle/>
          <a:p>
            <a:pPr marL="0" indent="0" algn="ctr">
              <a:lnSpc>
                <a:spcPts val="1900"/>
              </a:lnSpc>
              <a:buNone/>
            </a:pPr>
            <a:r>
              <a:rPr lang="en-US" sz="1900" b="1" dirty="0">
                <a:solidFill>
                  <a:srgbClr val="4A4A45"/>
                </a:solidFill>
                <a:latin typeface="Lato" pitchFamily="34" charset="0"/>
                <a:ea typeface="Lato" pitchFamily="34" charset="-122"/>
                <a:cs typeface="Lato" pitchFamily="34" charset="-120"/>
              </a:rPr>
              <a:t>1</a:t>
            </a:r>
            <a:endParaRPr lang="en-US" sz="1900" dirty="0"/>
          </a:p>
        </p:txBody>
      </p:sp>
      <p:sp>
        <p:nvSpPr>
          <p:cNvPr id="9" name="Text 6"/>
          <p:cNvSpPr/>
          <p:nvPr/>
        </p:nvSpPr>
        <p:spPr>
          <a:xfrm>
            <a:off x="7211735" y="2612469"/>
            <a:ext cx="2054066" cy="256699"/>
          </a:xfrm>
          <a:prstGeom prst="rect">
            <a:avLst/>
          </a:prstGeom>
          <a:noFill/>
          <a:ln/>
        </p:spPr>
        <p:txBody>
          <a:bodyPr wrap="none" lIns="0" tIns="0" rIns="0" bIns="0" rtlCol="0" anchor="t"/>
          <a:lstStyle/>
          <a:p>
            <a:pPr marL="0" indent="0" algn="l">
              <a:lnSpc>
                <a:spcPts val="2000"/>
              </a:lnSpc>
              <a:buNone/>
            </a:pPr>
            <a:r>
              <a:rPr lang="en-US" sz="1600" b="1" dirty="0">
                <a:solidFill>
                  <a:srgbClr val="4A4A45"/>
                </a:solidFill>
                <a:latin typeface="Lato" pitchFamily="34" charset="0"/>
                <a:ea typeface="Lato" pitchFamily="34" charset="-122"/>
                <a:cs typeface="Lato" pitchFamily="34" charset="-120"/>
              </a:rPr>
              <a:t>Frontend</a:t>
            </a:r>
            <a:endParaRPr lang="en-US" sz="1600" dirty="0"/>
          </a:p>
        </p:txBody>
      </p:sp>
      <p:sp>
        <p:nvSpPr>
          <p:cNvPr id="10" name="Text 7"/>
          <p:cNvSpPr/>
          <p:nvPr/>
        </p:nvSpPr>
        <p:spPr>
          <a:xfrm>
            <a:off x="7211735" y="2967752"/>
            <a:ext cx="6843593" cy="525780"/>
          </a:xfrm>
          <a:prstGeom prst="rect">
            <a:avLst/>
          </a:prstGeom>
          <a:noFill/>
          <a:ln/>
        </p:spPr>
        <p:txBody>
          <a:bodyPr wrap="square" lIns="0" tIns="0" rIns="0" bIns="0" rtlCol="0" anchor="t"/>
          <a:lstStyle/>
          <a:p>
            <a:pPr marL="0" indent="0" algn="l">
              <a:lnSpc>
                <a:spcPts val="2050"/>
              </a:lnSpc>
              <a:buNone/>
            </a:pPr>
            <a:r>
              <a:rPr lang="en-US" sz="1250" dirty="0">
                <a:solidFill>
                  <a:srgbClr val="4A4A45"/>
                </a:solidFill>
                <a:latin typeface="Lato" pitchFamily="34" charset="0"/>
                <a:ea typeface="Lato" pitchFamily="34" charset="-122"/>
                <a:cs typeface="Lato" pitchFamily="34" charset="-120"/>
              </a:rPr>
              <a:t>This layer handles user interaction, displaying data, and facilitating communication with the backend through API calls.</a:t>
            </a:r>
            <a:endParaRPr lang="en-US" sz="1250" dirty="0"/>
          </a:p>
        </p:txBody>
      </p:sp>
      <p:sp>
        <p:nvSpPr>
          <p:cNvPr id="11" name="Shape 8"/>
          <p:cNvSpPr/>
          <p:nvPr/>
        </p:nvSpPr>
        <p:spPr>
          <a:xfrm>
            <a:off x="6469916" y="4180284"/>
            <a:ext cx="575072" cy="22860"/>
          </a:xfrm>
          <a:prstGeom prst="roundRect">
            <a:avLst>
              <a:gd name="adj" fmla="val 107829"/>
            </a:avLst>
          </a:prstGeom>
          <a:solidFill>
            <a:srgbClr val="CBC5B8"/>
          </a:solidFill>
          <a:ln/>
        </p:spPr>
      </p:sp>
      <p:sp>
        <p:nvSpPr>
          <p:cNvPr id="12" name="Shape 9"/>
          <p:cNvSpPr/>
          <p:nvPr/>
        </p:nvSpPr>
        <p:spPr>
          <a:xfrm>
            <a:off x="6123087" y="4006929"/>
            <a:ext cx="369689" cy="369689"/>
          </a:xfrm>
          <a:prstGeom prst="roundRect">
            <a:avLst>
              <a:gd name="adj" fmla="val 6668"/>
            </a:avLst>
          </a:prstGeom>
          <a:solidFill>
            <a:srgbClr val="E5DFD2"/>
          </a:solidFill>
          <a:ln/>
        </p:spPr>
      </p:sp>
      <p:sp>
        <p:nvSpPr>
          <p:cNvPr id="13" name="Text 10"/>
          <p:cNvSpPr/>
          <p:nvPr/>
        </p:nvSpPr>
        <p:spPr>
          <a:xfrm>
            <a:off x="6236434" y="4068485"/>
            <a:ext cx="142994" cy="246459"/>
          </a:xfrm>
          <a:prstGeom prst="rect">
            <a:avLst/>
          </a:prstGeom>
          <a:noFill/>
          <a:ln/>
        </p:spPr>
        <p:txBody>
          <a:bodyPr wrap="none" lIns="0" tIns="0" rIns="0" bIns="0" rtlCol="0" anchor="t"/>
          <a:lstStyle/>
          <a:p>
            <a:pPr marL="0" indent="0" algn="ctr">
              <a:lnSpc>
                <a:spcPts val="1900"/>
              </a:lnSpc>
              <a:buNone/>
            </a:pPr>
            <a:r>
              <a:rPr lang="en-US" sz="1900" b="1" dirty="0">
                <a:solidFill>
                  <a:srgbClr val="4A4A45"/>
                </a:solidFill>
                <a:latin typeface="Lato" pitchFamily="34" charset="0"/>
                <a:ea typeface="Lato" pitchFamily="34" charset="-122"/>
                <a:cs typeface="Lato" pitchFamily="34" charset="-120"/>
              </a:rPr>
              <a:t>2</a:t>
            </a:r>
            <a:endParaRPr lang="en-US" sz="1900" dirty="0"/>
          </a:p>
        </p:txBody>
      </p:sp>
      <p:sp>
        <p:nvSpPr>
          <p:cNvPr id="14" name="Text 11"/>
          <p:cNvSpPr/>
          <p:nvPr/>
        </p:nvSpPr>
        <p:spPr>
          <a:xfrm>
            <a:off x="7211735" y="3986451"/>
            <a:ext cx="2054066" cy="256699"/>
          </a:xfrm>
          <a:prstGeom prst="rect">
            <a:avLst/>
          </a:prstGeom>
          <a:noFill/>
          <a:ln/>
        </p:spPr>
        <p:txBody>
          <a:bodyPr wrap="none" lIns="0" tIns="0" rIns="0" bIns="0" rtlCol="0" anchor="t"/>
          <a:lstStyle/>
          <a:p>
            <a:pPr marL="0" indent="0" algn="l">
              <a:lnSpc>
                <a:spcPts val="2000"/>
              </a:lnSpc>
              <a:buNone/>
            </a:pPr>
            <a:r>
              <a:rPr lang="en-US" sz="1600" b="1" dirty="0">
                <a:solidFill>
                  <a:srgbClr val="4A4A45"/>
                </a:solidFill>
                <a:latin typeface="Lato" pitchFamily="34" charset="0"/>
                <a:ea typeface="Lato" pitchFamily="34" charset="-122"/>
                <a:cs typeface="Lato" pitchFamily="34" charset="-120"/>
              </a:rPr>
              <a:t>Backend</a:t>
            </a:r>
            <a:endParaRPr lang="en-US" sz="1600" dirty="0"/>
          </a:p>
        </p:txBody>
      </p:sp>
      <p:sp>
        <p:nvSpPr>
          <p:cNvPr id="15" name="Text 12"/>
          <p:cNvSpPr/>
          <p:nvPr/>
        </p:nvSpPr>
        <p:spPr>
          <a:xfrm>
            <a:off x="7211735" y="4341733"/>
            <a:ext cx="6843593" cy="525780"/>
          </a:xfrm>
          <a:prstGeom prst="rect">
            <a:avLst/>
          </a:prstGeom>
          <a:noFill/>
          <a:ln/>
        </p:spPr>
        <p:txBody>
          <a:bodyPr wrap="square" lIns="0" tIns="0" rIns="0" bIns="0" rtlCol="0" anchor="t"/>
          <a:lstStyle/>
          <a:p>
            <a:pPr marL="0" indent="0" algn="l">
              <a:lnSpc>
                <a:spcPts val="2050"/>
              </a:lnSpc>
              <a:buNone/>
            </a:pPr>
            <a:r>
              <a:rPr lang="en-US" sz="1250" dirty="0">
                <a:solidFill>
                  <a:srgbClr val="4A4A45"/>
                </a:solidFill>
                <a:latin typeface="Lato" pitchFamily="34" charset="0"/>
                <a:ea typeface="Lato" pitchFamily="34" charset="-122"/>
                <a:cs typeface="Lato" pitchFamily="34" charset="-120"/>
              </a:rPr>
              <a:t>The backend serves as the core of the application, managing data storage, processing requests, and handling user authentication.</a:t>
            </a:r>
            <a:endParaRPr lang="en-US" sz="1250" dirty="0"/>
          </a:p>
        </p:txBody>
      </p:sp>
      <p:sp>
        <p:nvSpPr>
          <p:cNvPr id="16" name="Shape 13"/>
          <p:cNvSpPr/>
          <p:nvPr/>
        </p:nvSpPr>
        <p:spPr>
          <a:xfrm>
            <a:off x="6469916" y="5554266"/>
            <a:ext cx="575072" cy="22860"/>
          </a:xfrm>
          <a:prstGeom prst="roundRect">
            <a:avLst>
              <a:gd name="adj" fmla="val 107829"/>
            </a:avLst>
          </a:prstGeom>
          <a:solidFill>
            <a:srgbClr val="CBC5B8"/>
          </a:solidFill>
          <a:ln/>
        </p:spPr>
      </p:sp>
      <p:sp>
        <p:nvSpPr>
          <p:cNvPr id="17" name="Shape 14"/>
          <p:cNvSpPr/>
          <p:nvPr/>
        </p:nvSpPr>
        <p:spPr>
          <a:xfrm>
            <a:off x="6123087" y="5380911"/>
            <a:ext cx="369689" cy="369689"/>
          </a:xfrm>
          <a:prstGeom prst="roundRect">
            <a:avLst>
              <a:gd name="adj" fmla="val 6668"/>
            </a:avLst>
          </a:prstGeom>
          <a:solidFill>
            <a:srgbClr val="E5DFD2"/>
          </a:solidFill>
          <a:ln/>
        </p:spPr>
      </p:sp>
      <p:sp>
        <p:nvSpPr>
          <p:cNvPr id="18" name="Text 15"/>
          <p:cNvSpPr/>
          <p:nvPr/>
        </p:nvSpPr>
        <p:spPr>
          <a:xfrm>
            <a:off x="6236434" y="5442466"/>
            <a:ext cx="142994" cy="246459"/>
          </a:xfrm>
          <a:prstGeom prst="rect">
            <a:avLst/>
          </a:prstGeom>
          <a:noFill/>
          <a:ln/>
        </p:spPr>
        <p:txBody>
          <a:bodyPr wrap="none" lIns="0" tIns="0" rIns="0" bIns="0" rtlCol="0" anchor="t"/>
          <a:lstStyle/>
          <a:p>
            <a:pPr marL="0" indent="0" algn="ctr">
              <a:lnSpc>
                <a:spcPts val="1900"/>
              </a:lnSpc>
              <a:buNone/>
            </a:pPr>
            <a:r>
              <a:rPr lang="en-US" sz="1900" b="1" dirty="0">
                <a:solidFill>
                  <a:srgbClr val="4A4A45"/>
                </a:solidFill>
                <a:latin typeface="Lato" pitchFamily="34" charset="0"/>
                <a:ea typeface="Lato" pitchFamily="34" charset="-122"/>
                <a:cs typeface="Lato" pitchFamily="34" charset="-120"/>
              </a:rPr>
              <a:t>3</a:t>
            </a:r>
            <a:endParaRPr lang="en-US" sz="1900" dirty="0"/>
          </a:p>
        </p:txBody>
      </p:sp>
      <p:sp>
        <p:nvSpPr>
          <p:cNvPr id="19" name="Text 16"/>
          <p:cNvSpPr/>
          <p:nvPr/>
        </p:nvSpPr>
        <p:spPr>
          <a:xfrm>
            <a:off x="7211735" y="5360432"/>
            <a:ext cx="2054066" cy="256699"/>
          </a:xfrm>
          <a:prstGeom prst="rect">
            <a:avLst/>
          </a:prstGeom>
          <a:noFill/>
          <a:ln/>
        </p:spPr>
        <p:txBody>
          <a:bodyPr wrap="none" lIns="0" tIns="0" rIns="0" bIns="0" rtlCol="0" anchor="t"/>
          <a:lstStyle/>
          <a:p>
            <a:pPr marL="0" indent="0" algn="l">
              <a:lnSpc>
                <a:spcPts val="2000"/>
              </a:lnSpc>
              <a:buNone/>
            </a:pPr>
            <a:r>
              <a:rPr lang="en-US" sz="1600" b="1" dirty="0">
                <a:solidFill>
                  <a:srgbClr val="4A4A45"/>
                </a:solidFill>
                <a:latin typeface="Lato" pitchFamily="34" charset="0"/>
                <a:ea typeface="Lato" pitchFamily="34" charset="-122"/>
                <a:cs typeface="Lato" pitchFamily="34" charset="-120"/>
              </a:rPr>
              <a:t>Database</a:t>
            </a:r>
            <a:endParaRPr lang="en-US" sz="1600" dirty="0"/>
          </a:p>
        </p:txBody>
      </p:sp>
      <p:sp>
        <p:nvSpPr>
          <p:cNvPr id="20" name="Text 17"/>
          <p:cNvSpPr/>
          <p:nvPr/>
        </p:nvSpPr>
        <p:spPr>
          <a:xfrm>
            <a:off x="7211735" y="5715714"/>
            <a:ext cx="6843593" cy="525780"/>
          </a:xfrm>
          <a:prstGeom prst="rect">
            <a:avLst/>
          </a:prstGeom>
          <a:noFill/>
          <a:ln/>
        </p:spPr>
        <p:txBody>
          <a:bodyPr wrap="square" lIns="0" tIns="0" rIns="0" bIns="0" rtlCol="0" anchor="t"/>
          <a:lstStyle/>
          <a:p>
            <a:pPr marL="0" indent="0" algn="l">
              <a:lnSpc>
                <a:spcPts val="2050"/>
              </a:lnSpc>
              <a:buNone/>
            </a:pPr>
            <a:r>
              <a:rPr lang="en-US" sz="1250" dirty="0">
                <a:solidFill>
                  <a:srgbClr val="4A4A45"/>
                </a:solidFill>
                <a:latin typeface="Lato" pitchFamily="34" charset="0"/>
                <a:ea typeface="Lato" pitchFamily="34" charset="-122"/>
                <a:cs typeface="Lato" pitchFamily="34" charset="-120"/>
              </a:rPr>
              <a:t>The database securely stores all application data, including user profiles, job postings, and application submissions.</a:t>
            </a:r>
            <a:endParaRPr lang="en-US" sz="1250" dirty="0"/>
          </a:p>
        </p:txBody>
      </p:sp>
      <p:sp>
        <p:nvSpPr>
          <p:cNvPr id="21" name="Shape 18"/>
          <p:cNvSpPr/>
          <p:nvPr/>
        </p:nvSpPr>
        <p:spPr>
          <a:xfrm>
            <a:off x="6469916" y="6928247"/>
            <a:ext cx="575072" cy="22860"/>
          </a:xfrm>
          <a:prstGeom prst="roundRect">
            <a:avLst>
              <a:gd name="adj" fmla="val 107829"/>
            </a:avLst>
          </a:prstGeom>
          <a:solidFill>
            <a:srgbClr val="CBC5B8"/>
          </a:solidFill>
          <a:ln/>
        </p:spPr>
      </p:sp>
      <p:sp>
        <p:nvSpPr>
          <p:cNvPr id="22" name="Shape 19"/>
          <p:cNvSpPr/>
          <p:nvPr/>
        </p:nvSpPr>
        <p:spPr>
          <a:xfrm>
            <a:off x="6123087" y="6754892"/>
            <a:ext cx="369689" cy="369689"/>
          </a:xfrm>
          <a:prstGeom prst="roundRect">
            <a:avLst>
              <a:gd name="adj" fmla="val 6668"/>
            </a:avLst>
          </a:prstGeom>
          <a:solidFill>
            <a:srgbClr val="E5DFD2"/>
          </a:solidFill>
          <a:ln/>
        </p:spPr>
      </p:sp>
      <p:sp>
        <p:nvSpPr>
          <p:cNvPr id="23" name="Text 20"/>
          <p:cNvSpPr/>
          <p:nvPr/>
        </p:nvSpPr>
        <p:spPr>
          <a:xfrm>
            <a:off x="6236434" y="6816447"/>
            <a:ext cx="142994" cy="246459"/>
          </a:xfrm>
          <a:prstGeom prst="rect">
            <a:avLst/>
          </a:prstGeom>
          <a:noFill/>
          <a:ln/>
        </p:spPr>
        <p:txBody>
          <a:bodyPr wrap="none" lIns="0" tIns="0" rIns="0" bIns="0" rtlCol="0" anchor="t"/>
          <a:lstStyle/>
          <a:p>
            <a:pPr marL="0" indent="0" algn="ctr">
              <a:lnSpc>
                <a:spcPts val="1900"/>
              </a:lnSpc>
              <a:buNone/>
            </a:pPr>
            <a:r>
              <a:rPr lang="en-US" sz="1900" b="1" dirty="0">
                <a:solidFill>
                  <a:srgbClr val="4A4A45"/>
                </a:solidFill>
                <a:latin typeface="Lato" pitchFamily="34" charset="0"/>
                <a:ea typeface="Lato" pitchFamily="34" charset="-122"/>
                <a:cs typeface="Lato" pitchFamily="34" charset="-120"/>
              </a:rPr>
              <a:t>4</a:t>
            </a:r>
            <a:endParaRPr lang="en-US" sz="1900" dirty="0"/>
          </a:p>
        </p:txBody>
      </p:sp>
      <p:sp>
        <p:nvSpPr>
          <p:cNvPr id="24" name="Text 21"/>
          <p:cNvSpPr/>
          <p:nvPr/>
        </p:nvSpPr>
        <p:spPr>
          <a:xfrm>
            <a:off x="7211735" y="6734413"/>
            <a:ext cx="2054066" cy="256699"/>
          </a:xfrm>
          <a:prstGeom prst="rect">
            <a:avLst/>
          </a:prstGeom>
          <a:noFill/>
          <a:ln/>
        </p:spPr>
        <p:txBody>
          <a:bodyPr wrap="none" lIns="0" tIns="0" rIns="0" bIns="0" rtlCol="0" anchor="t"/>
          <a:lstStyle/>
          <a:p>
            <a:pPr marL="0" indent="0" algn="l">
              <a:lnSpc>
                <a:spcPts val="2000"/>
              </a:lnSpc>
              <a:buNone/>
            </a:pPr>
            <a:r>
              <a:rPr lang="en-US" sz="1600" b="1" dirty="0">
                <a:solidFill>
                  <a:srgbClr val="4A4A45"/>
                </a:solidFill>
                <a:latin typeface="Lato" pitchFamily="34" charset="0"/>
                <a:ea typeface="Lato" pitchFamily="34" charset="-122"/>
                <a:cs typeface="Lato" pitchFamily="34" charset="-120"/>
              </a:rPr>
              <a:t>API</a:t>
            </a:r>
            <a:endParaRPr lang="en-US" sz="1600" dirty="0"/>
          </a:p>
        </p:txBody>
      </p:sp>
      <p:sp>
        <p:nvSpPr>
          <p:cNvPr id="25" name="Text 22"/>
          <p:cNvSpPr/>
          <p:nvPr/>
        </p:nvSpPr>
        <p:spPr>
          <a:xfrm>
            <a:off x="7211735" y="7089696"/>
            <a:ext cx="6843593" cy="525780"/>
          </a:xfrm>
          <a:prstGeom prst="rect">
            <a:avLst/>
          </a:prstGeom>
          <a:noFill/>
          <a:ln/>
        </p:spPr>
        <p:txBody>
          <a:bodyPr wrap="square" lIns="0" tIns="0" rIns="0" bIns="0" rtlCol="0" anchor="t"/>
          <a:lstStyle/>
          <a:p>
            <a:pPr marL="0" indent="0" algn="l">
              <a:lnSpc>
                <a:spcPts val="2050"/>
              </a:lnSpc>
              <a:buNone/>
            </a:pPr>
            <a:r>
              <a:rPr lang="en-US" sz="1250" dirty="0">
                <a:solidFill>
                  <a:srgbClr val="4A4A45"/>
                </a:solidFill>
                <a:latin typeface="Lato" pitchFamily="34" charset="0"/>
                <a:ea typeface="Lato" pitchFamily="34" charset="-122"/>
                <a:cs typeface="Lato" pitchFamily="34" charset="-120"/>
              </a:rPr>
              <a:t>The API acts as an intermediary, enabling communication between the frontend and backend, ensuring smooth data exchange.</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32077"/>
          </a:xfrm>
          <a:prstGeom prst="rect">
            <a:avLst/>
          </a:prstGeom>
        </p:spPr>
      </p:pic>
      <p:pic>
        <p:nvPicPr>
          <p:cNvPr id="3" name="Image 1" descr="preencoded.png"/>
          <p:cNvPicPr>
            <a:picLocks noChangeAspect="1"/>
          </p:cNvPicPr>
          <p:nvPr/>
        </p:nvPicPr>
        <p:blipFill>
          <a:blip r:embed="rId4"/>
          <a:stretch>
            <a:fillRect/>
          </a:stretch>
        </p:blipFill>
        <p:spPr>
          <a:xfrm>
            <a:off x="6071354" y="233124"/>
            <a:ext cx="2487692" cy="1865828"/>
          </a:xfrm>
          <a:prstGeom prst="rect">
            <a:avLst/>
          </a:prstGeom>
        </p:spPr>
      </p:pic>
      <p:sp>
        <p:nvSpPr>
          <p:cNvPr id="4" name="Text 0"/>
          <p:cNvSpPr/>
          <p:nvPr/>
        </p:nvSpPr>
        <p:spPr>
          <a:xfrm>
            <a:off x="652939" y="2845118"/>
            <a:ext cx="7345561" cy="582930"/>
          </a:xfrm>
          <a:prstGeom prst="rect">
            <a:avLst/>
          </a:prstGeom>
          <a:noFill/>
          <a:ln/>
        </p:spPr>
        <p:txBody>
          <a:bodyPr wrap="none" lIns="0" tIns="0" rIns="0" bIns="0" rtlCol="0" anchor="t"/>
          <a:lstStyle/>
          <a:p>
            <a:pPr marL="0" indent="0">
              <a:lnSpc>
                <a:spcPts val="4550"/>
              </a:lnSpc>
              <a:buNone/>
            </a:pPr>
            <a:r>
              <a:rPr lang="en-US" sz="3650" b="1" dirty="0">
                <a:solidFill>
                  <a:srgbClr val="282824"/>
                </a:solidFill>
                <a:latin typeface="Lato" pitchFamily="34" charset="0"/>
                <a:ea typeface="Lato" pitchFamily="34" charset="-122"/>
                <a:cs typeface="Lato" pitchFamily="34" charset="-120"/>
              </a:rPr>
              <a:t>User Interface and User Experience</a:t>
            </a:r>
            <a:endParaRPr lang="en-US" sz="3650" dirty="0"/>
          </a:p>
        </p:txBody>
      </p:sp>
      <p:sp>
        <p:nvSpPr>
          <p:cNvPr id="5" name="Text 1"/>
          <p:cNvSpPr/>
          <p:nvPr/>
        </p:nvSpPr>
        <p:spPr>
          <a:xfrm>
            <a:off x="652939" y="3707844"/>
            <a:ext cx="13324523" cy="895469"/>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The user interface (UI) and user experience (UX) of our job application platform were meticulously designed to provide a seamless and engaging experience for all users. Our UI adheres to principles of accessibility and usability, ensuring a comfortable and intuitive navigation for users with diverse needs and abilities. We employed a clean and modern design aesthetic, prioritizing visual clarity and intuitive layout.</a:t>
            </a:r>
            <a:endParaRPr lang="en-US" sz="1450" dirty="0"/>
          </a:p>
        </p:txBody>
      </p:sp>
      <p:sp>
        <p:nvSpPr>
          <p:cNvPr id="6" name="Shape 2"/>
          <p:cNvSpPr/>
          <p:nvPr/>
        </p:nvSpPr>
        <p:spPr>
          <a:xfrm>
            <a:off x="652939" y="5022890"/>
            <a:ext cx="419695" cy="419695"/>
          </a:xfrm>
          <a:prstGeom prst="roundRect">
            <a:avLst>
              <a:gd name="adj" fmla="val 6668"/>
            </a:avLst>
          </a:prstGeom>
          <a:solidFill>
            <a:srgbClr val="E5DFD2"/>
          </a:solidFill>
          <a:ln/>
        </p:spPr>
      </p:sp>
      <p:sp>
        <p:nvSpPr>
          <p:cNvPr id="7" name="Text 3"/>
          <p:cNvSpPr/>
          <p:nvPr/>
        </p:nvSpPr>
        <p:spPr>
          <a:xfrm>
            <a:off x="781526" y="5092779"/>
            <a:ext cx="162401" cy="279797"/>
          </a:xfrm>
          <a:prstGeom prst="rect">
            <a:avLst/>
          </a:prstGeom>
          <a:noFill/>
          <a:ln/>
        </p:spPr>
        <p:txBody>
          <a:bodyPr wrap="none" lIns="0" tIns="0" rIns="0" bIns="0" rtlCol="0" anchor="t"/>
          <a:lstStyle/>
          <a:p>
            <a:pPr marL="0" indent="0" algn="ctr">
              <a:lnSpc>
                <a:spcPts val="2200"/>
              </a:lnSpc>
              <a:buNone/>
            </a:pPr>
            <a:r>
              <a:rPr lang="en-US" sz="2200" b="1" dirty="0">
                <a:solidFill>
                  <a:srgbClr val="4A4A45"/>
                </a:solidFill>
                <a:latin typeface="Lato" pitchFamily="34" charset="0"/>
                <a:ea typeface="Lato" pitchFamily="34" charset="-122"/>
                <a:cs typeface="Lato" pitchFamily="34" charset="-120"/>
              </a:rPr>
              <a:t>1</a:t>
            </a:r>
            <a:endParaRPr lang="en-US" sz="2200" dirty="0"/>
          </a:p>
        </p:txBody>
      </p:sp>
      <p:sp>
        <p:nvSpPr>
          <p:cNvPr id="8" name="Text 4"/>
          <p:cNvSpPr/>
          <p:nvPr/>
        </p:nvSpPr>
        <p:spPr>
          <a:xfrm>
            <a:off x="1259086" y="5022890"/>
            <a:ext cx="2332077" cy="291465"/>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Responsive Design</a:t>
            </a:r>
            <a:endParaRPr lang="en-US" sz="1800" dirty="0"/>
          </a:p>
        </p:txBody>
      </p:sp>
      <p:sp>
        <p:nvSpPr>
          <p:cNvPr id="9" name="Text 5"/>
          <p:cNvSpPr/>
          <p:nvPr/>
        </p:nvSpPr>
        <p:spPr>
          <a:xfrm>
            <a:off x="1259086" y="5426273"/>
            <a:ext cx="5962888" cy="596979"/>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The UI adapts seamlessly to different screen sizes, ensuring a consistent and optimized experience across various devices.</a:t>
            </a:r>
            <a:endParaRPr lang="en-US" sz="1450" dirty="0"/>
          </a:p>
        </p:txBody>
      </p:sp>
      <p:sp>
        <p:nvSpPr>
          <p:cNvPr id="10" name="Shape 6"/>
          <p:cNvSpPr/>
          <p:nvPr/>
        </p:nvSpPr>
        <p:spPr>
          <a:xfrm>
            <a:off x="7408426" y="5022890"/>
            <a:ext cx="419695" cy="419695"/>
          </a:xfrm>
          <a:prstGeom prst="roundRect">
            <a:avLst>
              <a:gd name="adj" fmla="val 6668"/>
            </a:avLst>
          </a:prstGeom>
          <a:solidFill>
            <a:srgbClr val="E5DFD2"/>
          </a:solidFill>
          <a:ln/>
        </p:spPr>
      </p:sp>
      <p:sp>
        <p:nvSpPr>
          <p:cNvPr id="11" name="Text 7"/>
          <p:cNvSpPr/>
          <p:nvPr/>
        </p:nvSpPr>
        <p:spPr>
          <a:xfrm>
            <a:off x="7537013" y="5092779"/>
            <a:ext cx="162401" cy="279797"/>
          </a:xfrm>
          <a:prstGeom prst="rect">
            <a:avLst/>
          </a:prstGeom>
          <a:noFill/>
          <a:ln/>
        </p:spPr>
        <p:txBody>
          <a:bodyPr wrap="none" lIns="0" tIns="0" rIns="0" bIns="0" rtlCol="0" anchor="t"/>
          <a:lstStyle/>
          <a:p>
            <a:pPr marL="0" indent="0" algn="ctr">
              <a:lnSpc>
                <a:spcPts val="2200"/>
              </a:lnSpc>
              <a:buNone/>
            </a:pPr>
            <a:r>
              <a:rPr lang="en-US" sz="2200" b="1" dirty="0">
                <a:solidFill>
                  <a:srgbClr val="4A4A45"/>
                </a:solidFill>
                <a:latin typeface="Lato" pitchFamily="34" charset="0"/>
                <a:ea typeface="Lato" pitchFamily="34" charset="-122"/>
                <a:cs typeface="Lato" pitchFamily="34" charset="-120"/>
              </a:rPr>
              <a:t>2</a:t>
            </a:r>
            <a:endParaRPr lang="en-US" sz="2200" dirty="0"/>
          </a:p>
        </p:txBody>
      </p:sp>
      <p:sp>
        <p:nvSpPr>
          <p:cNvPr id="12" name="Text 8"/>
          <p:cNvSpPr/>
          <p:nvPr/>
        </p:nvSpPr>
        <p:spPr>
          <a:xfrm>
            <a:off x="8014573" y="5022890"/>
            <a:ext cx="2332077" cy="291465"/>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Intuitive Navigation</a:t>
            </a:r>
            <a:endParaRPr lang="en-US" sz="1800" dirty="0"/>
          </a:p>
        </p:txBody>
      </p:sp>
      <p:sp>
        <p:nvSpPr>
          <p:cNvPr id="13" name="Text 9"/>
          <p:cNvSpPr/>
          <p:nvPr/>
        </p:nvSpPr>
        <p:spPr>
          <a:xfrm>
            <a:off x="8014573" y="5426273"/>
            <a:ext cx="5962888" cy="596979"/>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A clear and logical navigation structure guides users through the platform efficiently, making it easy to find what they need.</a:t>
            </a:r>
            <a:endParaRPr lang="en-US" sz="1450" dirty="0"/>
          </a:p>
        </p:txBody>
      </p:sp>
      <p:sp>
        <p:nvSpPr>
          <p:cNvPr id="14" name="Shape 10"/>
          <p:cNvSpPr/>
          <p:nvPr/>
        </p:nvSpPr>
        <p:spPr>
          <a:xfrm>
            <a:off x="652939" y="6419493"/>
            <a:ext cx="419695" cy="419695"/>
          </a:xfrm>
          <a:prstGeom prst="roundRect">
            <a:avLst>
              <a:gd name="adj" fmla="val 6668"/>
            </a:avLst>
          </a:prstGeom>
          <a:solidFill>
            <a:srgbClr val="E5DFD2"/>
          </a:solidFill>
          <a:ln/>
        </p:spPr>
      </p:sp>
      <p:sp>
        <p:nvSpPr>
          <p:cNvPr id="15" name="Text 11"/>
          <p:cNvSpPr/>
          <p:nvPr/>
        </p:nvSpPr>
        <p:spPr>
          <a:xfrm>
            <a:off x="781526" y="6489383"/>
            <a:ext cx="162401" cy="279797"/>
          </a:xfrm>
          <a:prstGeom prst="rect">
            <a:avLst/>
          </a:prstGeom>
          <a:noFill/>
          <a:ln/>
        </p:spPr>
        <p:txBody>
          <a:bodyPr wrap="none" lIns="0" tIns="0" rIns="0" bIns="0" rtlCol="0" anchor="t"/>
          <a:lstStyle/>
          <a:p>
            <a:pPr marL="0" indent="0" algn="ctr">
              <a:lnSpc>
                <a:spcPts val="2200"/>
              </a:lnSpc>
              <a:buNone/>
            </a:pPr>
            <a:r>
              <a:rPr lang="en-US" sz="2200" b="1" dirty="0">
                <a:solidFill>
                  <a:srgbClr val="4A4A45"/>
                </a:solidFill>
                <a:latin typeface="Lato" pitchFamily="34" charset="0"/>
                <a:ea typeface="Lato" pitchFamily="34" charset="-122"/>
                <a:cs typeface="Lato" pitchFamily="34" charset="-120"/>
              </a:rPr>
              <a:t>3</a:t>
            </a:r>
            <a:endParaRPr lang="en-US" sz="2200" dirty="0"/>
          </a:p>
        </p:txBody>
      </p:sp>
      <p:sp>
        <p:nvSpPr>
          <p:cNvPr id="16" name="Text 12"/>
          <p:cNvSpPr/>
          <p:nvPr/>
        </p:nvSpPr>
        <p:spPr>
          <a:xfrm>
            <a:off x="1259086" y="6419493"/>
            <a:ext cx="2332077" cy="291465"/>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Visual Clarity</a:t>
            </a:r>
            <a:endParaRPr lang="en-US" sz="1800" dirty="0"/>
          </a:p>
        </p:txBody>
      </p:sp>
      <p:sp>
        <p:nvSpPr>
          <p:cNvPr id="17" name="Text 13"/>
          <p:cNvSpPr/>
          <p:nvPr/>
        </p:nvSpPr>
        <p:spPr>
          <a:xfrm>
            <a:off x="1259086" y="6822877"/>
            <a:ext cx="5962888" cy="895469"/>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The UI employs a clean and uncluttered layout, using clear typography, appropriate color schemes, and consistent visual elements for optimal readability and comprehension.</a:t>
            </a:r>
            <a:endParaRPr lang="en-US" sz="1450" dirty="0"/>
          </a:p>
        </p:txBody>
      </p:sp>
      <p:sp>
        <p:nvSpPr>
          <p:cNvPr id="18" name="Shape 14"/>
          <p:cNvSpPr/>
          <p:nvPr/>
        </p:nvSpPr>
        <p:spPr>
          <a:xfrm>
            <a:off x="7408426" y="6419493"/>
            <a:ext cx="419695" cy="419695"/>
          </a:xfrm>
          <a:prstGeom prst="roundRect">
            <a:avLst>
              <a:gd name="adj" fmla="val 6668"/>
            </a:avLst>
          </a:prstGeom>
          <a:solidFill>
            <a:srgbClr val="E5DFD2"/>
          </a:solidFill>
          <a:ln/>
        </p:spPr>
      </p:sp>
      <p:sp>
        <p:nvSpPr>
          <p:cNvPr id="19" name="Text 15"/>
          <p:cNvSpPr/>
          <p:nvPr/>
        </p:nvSpPr>
        <p:spPr>
          <a:xfrm>
            <a:off x="7537013" y="6489383"/>
            <a:ext cx="162401" cy="279797"/>
          </a:xfrm>
          <a:prstGeom prst="rect">
            <a:avLst/>
          </a:prstGeom>
          <a:noFill/>
          <a:ln/>
        </p:spPr>
        <p:txBody>
          <a:bodyPr wrap="none" lIns="0" tIns="0" rIns="0" bIns="0" rtlCol="0" anchor="t"/>
          <a:lstStyle/>
          <a:p>
            <a:pPr marL="0" indent="0" algn="ctr">
              <a:lnSpc>
                <a:spcPts val="2200"/>
              </a:lnSpc>
              <a:buNone/>
            </a:pPr>
            <a:r>
              <a:rPr lang="en-US" sz="2200" b="1" dirty="0">
                <a:solidFill>
                  <a:srgbClr val="4A4A45"/>
                </a:solidFill>
                <a:latin typeface="Lato" pitchFamily="34" charset="0"/>
                <a:ea typeface="Lato" pitchFamily="34" charset="-122"/>
                <a:cs typeface="Lato" pitchFamily="34" charset="-120"/>
              </a:rPr>
              <a:t>4</a:t>
            </a:r>
            <a:endParaRPr lang="en-US" sz="2200" dirty="0"/>
          </a:p>
        </p:txBody>
      </p:sp>
      <p:sp>
        <p:nvSpPr>
          <p:cNvPr id="20" name="Text 16"/>
          <p:cNvSpPr/>
          <p:nvPr/>
        </p:nvSpPr>
        <p:spPr>
          <a:xfrm>
            <a:off x="8014573" y="6419493"/>
            <a:ext cx="2332077" cy="291465"/>
          </a:xfrm>
          <a:prstGeom prst="rect">
            <a:avLst/>
          </a:prstGeom>
          <a:noFill/>
          <a:ln/>
        </p:spPr>
        <p:txBody>
          <a:bodyPr wrap="none" lIns="0" tIns="0" rIns="0" bIns="0" rtlCol="0" anchor="t"/>
          <a:lstStyle/>
          <a:p>
            <a:pPr marL="0" indent="0">
              <a:lnSpc>
                <a:spcPts val="2250"/>
              </a:lnSpc>
              <a:buNone/>
            </a:pPr>
            <a:r>
              <a:rPr lang="en-US" sz="1800" b="1" dirty="0">
                <a:solidFill>
                  <a:srgbClr val="4A4A45"/>
                </a:solidFill>
                <a:latin typeface="Lato" pitchFamily="34" charset="0"/>
                <a:ea typeface="Lato" pitchFamily="34" charset="-122"/>
                <a:cs typeface="Lato" pitchFamily="34" charset="-120"/>
              </a:rPr>
              <a:t>User Feedback</a:t>
            </a:r>
            <a:endParaRPr lang="en-US" sz="1800" dirty="0"/>
          </a:p>
        </p:txBody>
      </p:sp>
      <p:sp>
        <p:nvSpPr>
          <p:cNvPr id="21" name="Text 17"/>
          <p:cNvSpPr/>
          <p:nvPr/>
        </p:nvSpPr>
        <p:spPr>
          <a:xfrm>
            <a:off x="8014573" y="6822877"/>
            <a:ext cx="5962888" cy="596979"/>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We incorporated user feedback throughout the development process, iteratively refining the UI and UX based on real-world insights.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55056"/>
          </a:xfrm>
          <a:prstGeom prst="rect">
            <a:avLst/>
          </a:prstGeom>
        </p:spPr>
      </p:pic>
      <p:sp>
        <p:nvSpPr>
          <p:cNvPr id="3" name="Text 0"/>
          <p:cNvSpPr/>
          <p:nvPr/>
        </p:nvSpPr>
        <p:spPr>
          <a:xfrm>
            <a:off x="659368" y="3025140"/>
            <a:ext cx="7986117" cy="588764"/>
          </a:xfrm>
          <a:prstGeom prst="rect">
            <a:avLst/>
          </a:prstGeom>
          <a:noFill/>
          <a:ln/>
        </p:spPr>
        <p:txBody>
          <a:bodyPr wrap="none" lIns="0" tIns="0" rIns="0" bIns="0" rtlCol="0" anchor="t"/>
          <a:lstStyle/>
          <a:p>
            <a:pPr marL="0" indent="0">
              <a:lnSpc>
                <a:spcPts val="4600"/>
              </a:lnSpc>
              <a:buNone/>
            </a:pPr>
            <a:r>
              <a:rPr lang="en-US" sz="3700" b="1" dirty="0">
                <a:solidFill>
                  <a:srgbClr val="282824"/>
                </a:solidFill>
                <a:latin typeface="Lato" pitchFamily="34" charset="0"/>
                <a:ea typeface="Lato" pitchFamily="34" charset="-122"/>
                <a:cs typeface="Lato" pitchFamily="34" charset="-120"/>
              </a:rPr>
              <a:t>Data Management and State Handling</a:t>
            </a:r>
            <a:endParaRPr lang="en-US" sz="3700" dirty="0"/>
          </a:p>
        </p:txBody>
      </p:sp>
      <p:sp>
        <p:nvSpPr>
          <p:cNvPr id="4" name="Text 1"/>
          <p:cNvSpPr/>
          <p:nvPr/>
        </p:nvSpPr>
        <p:spPr>
          <a:xfrm>
            <a:off x="659368" y="3896439"/>
            <a:ext cx="13311664" cy="904042"/>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Data management and state handling are critical components of any web application, especially one as complex as a job application platform. We implemented robust strategies to ensure data integrity, consistency, and efficient management of application state. Our data management approach ensures data is stored securely and accessed efficiently.</a:t>
            </a:r>
            <a:endParaRPr lang="en-US" sz="1450" dirty="0"/>
          </a:p>
        </p:txBody>
      </p:sp>
      <p:sp>
        <p:nvSpPr>
          <p:cNvPr id="5" name="Shape 2"/>
          <p:cNvSpPr/>
          <p:nvPr/>
        </p:nvSpPr>
        <p:spPr>
          <a:xfrm>
            <a:off x="659368" y="5012412"/>
            <a:ext cx="13311664" cy="2546985"/>
          </a:xfrm>
          <a:prstGeom prst="roundRect">
            <a:avLst>
              <a:gd name="adj" fmla="val 1110"/>
            </a:avLst>
          </a:prstGeom>
          <a:noFill/>
          <a:ln w="7620">
            <a:solidFill>
              <a:srgbClr val="000000">
                <a:alpha val="8000"/>
              </a:srgbClr>
            </a:solidFill>
            <a:prstDash val="solid"/>
          </a:ln>
        </p:spPr>
      </p:sp>
      <p:sp>
        <p:nvSpPr>
          <p:cNvPr id="6" name="Shape 3"/>
          <p:cNvSpPr/>
          <p:nvPr/>
        </p:nvSpPr>
        <p:spPr>
          <a:xfrm>
            <a:off x="666988" y="5020032"/>
            <a:ext cx="13296424" cy="843915"/>
          </a:xfrm>
          <a:prstGeom prst="rect">
            <a:avLst/>
          </a:prstGeom>
          <a:solidFill>
            <a:srgbClr val="FFFFFF">
              <a:alpha val="4000"/>
            </a:srgbClr>
          </a:solidFill>
          <a:ln/>
        </p:spPr>
      </p:sp>
      <p:sp>
        <p:nvSpPr>
          <p:cNvPr id="7" name="Text 4"/>
          <p:cNvSpPr/>
          <p:nvPr/>
        </p:nvSpPr>
        <p:spPr>
          <a:xfrm>
            <a:off x="855345" y="5140643"/>
            <a:ext cx="6267688" cy="301347"/>
          </a:xfrm>
          <a:prstGeom prst="rect">
            <a:avLst/>
          </a:prstGeom>
          <a:noFill/>
          <a:ln/>
        </p:spPr>
        <p:txBody>
          <a:bodyPr wrap="non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Data Storage</a:t>
            </a:r>
            <a:endParaRPr lang="en-US" sz="1450" dirty="0"/>
          </a:p>
        </p:txBody>
      </p:sp>
      <p:sp>
        <p:nvSpPr>
          <p:cNvPr id="8" name="Text 5"/>
          <p:cNvSpPr/>
          <p:nvPr/>
        </p:nvSpPr>
        <p:spPr>
          <a:xfrm>
            <a:off x="7507367" y="5140643"/>
            <a:ext cx="6267688" cy="602694"/>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We selected a relational database system to manage our application data, ensuring data integrity and efficient retrieval.</a:t>
            </a:r>
            <a:endParaRPr lang="en-US" sz="1450" dirty="0"/>
          </a:p>
        </p:txBody>
      </p:sp>
      <p:sp>
        <p:nvSpPr>
          <p:cNvPr id="9" name="Shape 6"/>
          <p:cNvSpPr/>
          <p:nvPr/>
        </p:nvSpPr>
        <p:spPr>
          <a:xfrm>
            <a:off x="666988" y="5863947"/>
            <a:ext cx="13296424" cy="843915"/>
          </a:xfrm>
          <a:prstGeom prst="rect">
            <a:avLst/>
          </a:prstGeom>
          <a:solidFill>
            <a:srgbClr val="000000">
              <a:alpha val="4000"/>
            </a:srgbClr>
          </a:solidFill>
          <a:ln/>
        </p:spPr>
      </p:sp>
      <p:sp>
        <p:nvSpPr>
          <p:cNvPr id="10" name="Text 7"/>
          <p:cNvSpPr/>
          <p:nvPr/>
        </p:nvSpPr>
        <p:spPr>
          <a:xfrm>
            <a:off x="855345" y="5984558"/>
            <a:ext cx="6267688" cy="301347"/>
          </a:xfrm>
          <a:prstGeom prst="rect">
            <a:avLst/>
          </a:prstGeom>
          <a:noFill/>
          <a:ln/>
        </p:spPr>
        <p:txBody>
          <a:bodyPr wrap="non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State Management</a:t>
            </a:r>
            <a:endParaRPr lang="en-US" sz="1450" dirty="0"/>
          </a:p>
        </p:txBody>
      </p:sp>
      <p:sp>
        <p:nvSpPr>
          <p:cNvPr id="11" name="Text 8"/>
          <p:cNvSpPr/>
          <p:nvPr/>
        </p:nvSpPr>
        <p:spPr>
          <a:xfrm>
            <a:off x="7507367" y="5984558"/>
            <a:ext cx="6267688" cy="602694"/>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We employed a state management library, allowing for efficient management of application state, enhancing performance and responsiveness.</a:t>
            </a:r>
            <a:endParaRPr lang="en-US" sz="1450" dirty="0"/>
          </a:p>
        </p:txBody>
      </p:sp>
      <p:sp>
        <p:nvSpPr>
          <p:cNvPr id="12" name="Shape 9"/>
          <p:cNvSpPr/>
          <p:nvPr/>
        </p:nvSpPr>
        <p:spPr>
          <a:xfrm>
            <a:off x="666988" y="6707862"/>
            <a:ext cx="13296424" cy="843915"/>
          </a:xfrm>
          <a:prstGeom prst="rect">
            <a:avLst/>
          </a:prstGeom>
          <a:solidFill>
            <a:srgbClr val="FFFFFF">
              <a:alpha val="4000"/>
            </a:srgbClr>
          </a:solidFill>
          <a:ln/>
        </p:spPr>
      </p:sp>
      <p:sp>
        <p:nvSpPr>
          <p:cNvPr id="13" name="Text 10"/>
          <p:cNvSpPr/>
          <p:nvPr/>
        </p:nvSpPr>
        <p:spPr>
          <a:xfrm>
            <a:off x="855345" y="6828473"/>
            <a:ext cx="6267688" cy="301347"/>
          </a:xfrm>
          <a:prstGeom prst="rect">
            <a:avLst/>
          </a:prstGeom>
          <a:noFill/>
          <a:ln/>
        </p:spPr>
        <p:txBody>
          <a:bodyPr wrap="non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Data Validation</a:t>
            </a:r>
            <a:endParaRPr lang="en-US" sz="1450" dirty="0"/>
          </a:p>
        </p:txBody>
      </p:sp>
      <p:sp>
        <p:nvSpPr>
          <p:cNvPr id="14" name="Text 11"/>
          <p:cNvSpPr/>
          <p:nvPr/>
        </p:nvSpPr>
        <p:spPr>
          <a:xfrm>
            <a:off x="7507367" y="6828473"/>
            <a:ext cx="6267688" cy="602694"/>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We implemented robust validation mechanisms to ensure data consistency and accuracy, preventing errors and improving data quality.</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59104"/>
          </a:xfrm>
          <a:prstGeom prst="rect">
            <a:avLst/>
          </a:prstGeom>
        </p:spPr>
      </p:pic>
      <p:sp>
        <p:nvSpPr>
          <p:cNvPr id="3" name="Text 0"/>
          <p:cNvSpPr/>
          <p:nvPr/>
        </p:nvSpPr>
        <p:spPr>
          <a:xfrm>
            <a:off x="660440" y="2878098"/>
            <a:ext cx="7452122" cy="589717"/>
          </a:xfrm>
          <a:prstGeom prst="rect">
            <a:avLst/>
          </a:prstGeom>
          <a:noFill/>
          <a:ln/>
        </p:spPr>
        <p:txBody>
          <a:bodyPr wrap="none" lIns="0" tIns="0" rIns="0" bIns="0" rtlCol="0" anchor="t"/>
          <a:lstStyle/>
          <a:p>
            <a:pPr marL="0" indent="0">
              <a:lnSpc>
                <a:spcPts val="4600"/>
              </a:lnSpc>
              <a:buNone/>
            </a:pPr>
            <a:r>
              <a:rPr lang="en-US" sz="3700" b="1" dirty="0">
                <a:solidFill>
                  <a:srgbClr val="282824"/>
                </a:solidFill>
                <a:latin typeface="Lato" pitchFamily="34" charset="0"/>
                <a:ea typeface="Lato" pitchFamily="34" charset="-122"/>
                <a:cs typeface="Lato" pitchFamily="34" charset="-120"/>
              </a:rPr>
              <a:t>Form Validation and Error Handling</a:t>
            </a:r>
            <a:endParaRPr lang="en-US" sz="3700" dirty="0"/>
          </a:p>
        </p:txBody>
      </p:sp>
      <p:sp>
        <p:nvSpPr>
          <p:cNvPr id="4" name="Text 1"/>
          <p:cNvSpPr/>
          <p:nvPr/>
        </p:nvSpPr>
        <p:spPr>
          <a:xfrm>
            <a:off x="660440" y="3750826"/>
            <a:ext cx="13309521" cy="905828"/>
          </a:xfrm>
          <a:prstGeom prst="rect">
            <a:avLst/>
          </a:prstGeom>
          <a:noFill/>
          <a:ln/>
        </p:spPr>
        <p:txBody>
          <a:bodyPr wrap="square" lIns="0" tIns="0" rIns="0" bIns="0" rtlCol="0" anchor="t"/>
          <a:lstStyle/>
          <a:p>
            <a:pPr marL="0" indent="0">
              <a:lnSpc>
                <a:spcPts val="2350"/>
              </a:lnSpc>
              <a:buNone/>
            </a:pPr>
            <a:r>
              <a:rPr lang="en-US" sz="1450" dirty="0">
                <a:solidFill>
                  <a:srgbClr val="4A4A45"/>
                </a:solidFill>
                <a:latin typeface="Lato" pitchFamily="34" charset="0"/>
                <a:ea typeface="Lato" pitchFamily="34" charset="-122"/>
                <a:cs typeface="Lato" pitchFamily="34" charset="-120"/>
              </a:rPr>
              <a:t>Form validation and error handling are crucial aspects of user experience in a job application platform. Our approach ensures that user inputs are validated in real-time, providing immediate feedback and preventing potential errors. This proactive approach eliminates frustration and ensures data accuracy, contributing to a smooth and efficient application process.</a:t>
            </a:r>
            <a:endParaRPr lang="en-US" sz="1450" dirty="0"/>
          </a:p>
        </p:txBody>
      </p:sp>
      <p:pic>
        <p:nvPicPr>
          <p:cNvPr id="5" name="Image 1" descr="preencoded.png"/>
          <p:cNvPicPr>
            <a:picLocks noChangeAspect="1"/>
          </p:cNvPicPr>
          <p:nvPr/>
        </p:nvPicPr>
        <p:blipFill>
          <a:blip r:embed="rId4"/>
          <a:stretch>
            <a:fillRect/>
          </a:stretch>
        </p:blipFill>
        <p:spPr>
          <a:xfrm>
            <a:off x="660440" y="4868942"/>
            <a:ext cx="4436507" cy="754856"/>
          </a:xfrm>
          <a:prstGeom prst="rect">
            <a:avLst/>
          </a:prstGeom>
        </p:spPr>
      </p:pic>
      <p:sp>
        <p:nvSpPr>
          <p:cNvPr id="6" name="Text 2"/>
          <p:cNvSpPr/>
          <p:nvPr/>
        </p:nvSpPr>
        <p:spPr>
          <a:xfrm>
            <a:off x="849154" y="5906810"/>
            <a:ext cx="2359104" cy="294799"/>
          </a:xfrm>
          <a:prstGeom prst="rect">
            <a:avLst/>
          </a:prstGeom>
          <a:noFill/>
          <a:ln/>
        </p:spPr>
        <p:txBody>
          <a:bodyPr wrap="none" lIns="0" tIns="0" rIns="0" bIns="0" rtlCol="0" anchor="t"/>
          <a:lstStyle/>
          <a:p>
            <a:pPr marL="0" indent="0" algn="l">
              <a:lnSpc>
                <a:spcPts val="2300"/>
              </a:lnSpc>
              <a:buNone/>
            </a:pPr>
            <a:r>
              <a:rPr lang="en-US" sz="1850" b="1" dirty="0">
                <a:solidFill>
                  <a:srgbClr val="4A4A45"/>
                </a:solidFill>
                <a:latin typeface="Lato" pitchFamily="34" charset="0"/>
                <a:ea typeface="Lato" pitchFamily="34" charset="-122"/>
                <a:cs typeface="Lato" pitchFamily="34" charset="-120"/>
              </a:rPr>
              <a:t>Client-Side Validation</a:t>
            </a:r>
            <a:endParaRPr lang="en-US" sz="1850" dirty="0"/>
          </a:p>
        </p:txBody>
      </p:sp>
      <p:sp>
        <p:nvSpPr>
          <p:cNvPr id="7" name="Text 3"/>
          <p:cNvSpPr/>
          <p:nvPr/>
        </p:nvSpPr>
        <p:spPr>
          <a:xfrm>
            <a:off x="849154" y="6314837"/>
            <a:ext cx="4059079" cy="905828"/>
          </a:xfrm>
          <a:prstGeom prst="rect">
            <a:avLst/>
          </a:prstGeom>
          <a:noFill/>
          <a:ln/>
        </p:spPr>
        <p:txBody>
          <a:bodyPr wrap="square" lIns="0" tIns="0" rIns="0" bIns="0" rtlCol="0" anchor="t"/>
          <a:lstStyle/>
          <a:p>
            <a:pPr marL="0" indent="0" algn="l">
              <a:lnSpc>
                <a:spcPts val="2350"/>
              </a:lnSpc>
              <a:buNone/>
            </a:pPr>
            <a:r>
              <a:rPr lang="en-US" sz="1450" dirty="0">
                <a:solidFill>
                  <a:srgbClr val="4A4A45"/>
                </a:solidFill>
                <a:latin typeface="Lato" pitchFamily="34" charset="0"/>
                <a:ea typeface="Lato" pitchFamily="34" charset="-122"/>
                <a:cs typeface="Lato" pitchFamily="34" charset="-120"/>
              </a:rPr>
              <a:t>We integrated validation rules directly into the frontend, providing real-time feedback to users as they fill out forms.</a:t>
            </a:r>
            <a:endParaRPr lang="en-US" sz="1450" dirty="0"/>
          </a:p>
        </p:txBody>
      </p:sp>
      <p:pic>
        <p:nvPicPr>
          <p:cNvPr id="8" name="Image 2" descr="preencoded.png"/>
          <p:cNvPicPr>
            <a:picLocks noChangeAspect="1"/>
          </p:cNvPicPr>
          <p:nvPr/>
        </p:nvPicPr>
        <p:blipFill>
          <a:blip r:embed="rId5"/>
          <a:stretch>
            <a:fillRect/>
          </a:stretch>
        </p:blipFill>
        <p:spPr>
          <a:xfrm>
            <a:off x="5096947" y="4868942"/>
            <a:ext cx="4436507" cy="754856"/>
          </a:xfrm>
          <a:prstGeom prst="rect">
            <a:avLst/>
          </a:prstGeom>
        </p:spPr>
      </p:pic>
      <p:sp>
        <p:nvSpPr>
          <p:cNvPr id="9" name="Text 4"/>
          <p:cNvSpPr/>
          <p:nvPr/>
        </p:nvSpPr>
        <p:spPr>
          <a:xfrm>
            <a:off x="5285661" y="5906810"/>
            <a:ext cx="2359104" cy="294799"/>
          </a:xfrm>
          <a:prstGeom prst="rect">
            <a:avLst/>
          </a:prstGeom>
          <a:noFill/>
          <a:ln/>
        </p:spPr>
        <p:txBody>
          <a:bodyPr wrap="none" lIns="0" tIns="0" rIns="0" bIns="0" rtlCol="0" anchor="t"/>
          <a:lstStyle/>
          <a:p>
            <a:pPr marL="0" indent="0" algn="l">
              <a:lnSpc>
                <a:spcPts val="2300"/>
              </a:lnSpc>
              <a:buNone/>
            </a:pPr>
            <a:r>
              <a:rPr lang="en-US" sz="1850" b="1" dirty="0">
                <a:solidFill>
                  <a:srgbClr val="4A4A45"/>
                </a:solidFill>
                <a:latin typeface="Lato" pitchFamily="34" charset="0"/>
                <a:ea typeface="Lato" pitchFamily="34" charset="-122"/>
                <a:cs typeface="Lato" pitchFamily="34" charset="-120"/>
              </a:rPr>
              <a:t>Server-Side Validation</a:t>
            </a:r>
            <a:endParaRPr lang="en-US" sz="1850" dirty="0"/>
          </a:p>
        </p:txBody>
      </p:sp>
      <p:sp>
        <p:nvSpPr>
          <p:cNvPr id="10" name="Text 5"/>
          <p:cNvSpPr/>
          <p:nvPr/>
        </p:nvSpPr>
        <p:spPr>
          <a:xfrm>
            <a:off x="5285661" y="6314837"/>
            <a:ext cx="4059079" cy="905828"/>
          </a:xfrm>
          <a:prstGeom prst="rect">
            <a:avLst/>
          </a:prstGeom>
          <a:noFill/>
          <a:ln/>
        </p:spPr>
        <p:txBody>
          <a:bodyPr wrap="square" lIns="0" tIns="0" rIns="0" bIns="0" rtlCol="0" anchor="t"/>
          <a:lstStyle/>
          <a:p>
            <a:pPr marL="0" indent="0" algn="l">
              <a:lnSpc>
                <a:spcPts val="2350"/>
              </a:lnSpc>
              <a:buNone/>
            </a:pPr>
            <a:r>
              <a:rPr lang="en-US" sz="1450" dirty="0">
                <a:solidFill>
                  <a:srgbClr val="4A4A45"/>
                </a:solidFill>
                <a:latin typeface="Lato" pitchFamily="34" charset="0"/>
                <a:ea typeface="Lato" pitchFamily="34" charset="-122"/>
                <a:cs typeface="Lato" pitchFamily="34" charset="-120"/>
              </a:rPr>
              <a:t>Additional validation checks are performed on the server-side, ensuring data integrity and security before it's stored in the database.</a:t>
            </a:r>
            <a:endParaRPr lang="en-US" sz="1450" dirty="0"/>
          </a:p>
        </p:txBody>
      </p:sp>
      <p:pic>
        <p:nvPicPr>
          <p:cNvPr id="11" name="Image 3" descr="preencoded.png"/>
          <p:cNvPicPr>
            <a:picLocks noChangeAspect="1"/>
          </p:cNvPicPr>
          <p:nvPr/>
        </p:nvPicPr>
        <p:blipFill>
          <a:blip r:embed="rId6"/>
          <a:stretch>
            <a:fillRect/>
          </a:stretch>
        </p:blipFill>
        <p:spPr>
          <a:xfrm>
            <a:off x="9533453" y="4868942"/>
            <a:ext cx="4436507" cy="754856"/>
          </a:xfrm>
          <a:prstGeom prst="rect">
            <a:avLst/>
          </a:prstGeom>
        </p:spPr>
      </p:pic>
      <p:sp>
        <p:nvSpPr>
          <p:cNvPr id="12" name="Text 6"/>
          <p:cNvSpPr/>
          <p:nvPr/>
        </p:nvSpPr>
        <p:spPr>
          <a:xfrm>
            <a:off x="9722168" y="5906810"/>
            <a:ext cx="2359104" cy="294799"/>
          </a:xfrm>
          <a:prstGeom prst="rect">
            <a:avLst/>
          </a:prstGeom>
          <a:noFill/>
          <a:ln/>
        </p:spPr>
        <p:txBody>
          <a:bodyPr wrap="none" lIns="0" tIns="0" rIns="0" bIns="0" rtlCol="0" anchor="t"/>
          <a:lstStyle/>
          <a:p>
            <a:pPr marL="0" indent="0" algn="l">
              <a:lnSpc>
                <a:spcPts val="2300"/>
              </a:lnSpc>
              <a:buNone/>
            </a:pPr>
            <a:r>
              <a:rPr lang="en-US" sz="1850" b="1" dirty="0">
                <a:solidFill>
                  <a:srgbClr val="4A4A45"/>
                </a:solidFill>
                <a:latin typeface="Lato" pitchFamily="34" charset="0"/>
                <a:ea typeface="Lato" pitchFamily="34" charset="-122"/>
                <a:cs typeface="Lato" pitchFamily="34" charset="-120"/>
              </a:rPr>
              <a:t>Error Handling</a:t>
            </a:r>
            <a:endParaRPr lang="en-US" sz="1850" dirty="0"/>
          </a:p>
        </p:txBody>
      </p:sp>
      <p:sp>
        <p:nvSpPr>
          <p:cNvPr id="13" name="Text 7"/>
          <p:cNvSpPr/>
          <p:nvPr/>
        </p:nvSpPr>
        <p:spPr>
          <a:xfrm>
            <a:off x="9722168" y="6314837"/>
            <a:ext cx="4059079" cy="1207770"/>
          </a:xfrm>
          <a:prstGeom prst="rect">
            <a:avLst/>
          </a:prstGeom>
          <a:noFill/>
          <a:ln/>
        </p:spPr>
        <p:txBody>
          <a:bodyPr wrap="square" lIns="0" tIns="0" rIns="0" bIns="0" rtlCol="0" anchor="t"/>
          <a:lstStyle/>
          <a:p>
            <a:pPr marL="0" indent="0" algn="l">
              <a:lnSpc>
                <a:spcPts val="2350"/>
              </a:lnSpc>
              <a:buNone/>
            </a:pPr>
            <a:r>
              <a:rPr lang="en-US" sz="1450" dirty="0">
                <a:solidFill>
                  <a:srgbClr val="4A4A45"/>
                </a:solidFill>
                <a:latin typeface="Lato" pitchFamily="34" charset="0"/>
                <a:ea typeface="Lato" pitchFamily="34" charset="-122"/>
                <a:cs typeface="Lato" pitchFamily="34" charset="-120"/>
              </a:rPr>
              <a:t>Comprehensive error handling mechanisms are implemented to gracefully handle unexpected errors and provide informative messages to users.</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38363" y="2448997"/>
            <a:ext cx="5009674" cy="3331488"/>
          </a:xfrm>
          <a:prstGeom prst="rect">
            <a:avLst/>
          </a:prstGeom>
        </p:spPr>
      </p:pic>
      <p:sp>
        <p:nvSpPr>
          <p:cNvPr id="4" name="Text 0"/>
          <p:cNvSpPr/>
          <p:nvPr/>
        </p:nvSpPr>
        <p:spPr>
          <a:xfrm>
            <a:off x="6153388" y="524947"/>
            <a:ext cx="5282803" cy="595551"/>
          </a:xfrm>
          <a:prstGeom prst="rect">
            <a:avLst/>
          </a:prstGeom>
          <a:noFill/>
          <a:ln/>
        </p:spPr>
        <p:txBody>
          <a:bodyPr wrap="none" lIns="0" tIns="0" rIns="0" bIns="0" rtlCol="0" anchor="t"/>
          <a:lstStyle/>
          <a:p>
            <a:pPr marL="0" indent="0">
              <a:lnSpc>
                <a:spcPts val="4650"/>
              </a:lnSpc>
              <a:buNone/>
            </a:pPr>
            <a:r>
              <a:rPr lang="en-US" sz="3750" b="1" dirty="0">
                <a:solidFill>
                  <a:srgbClr val="282824"/>
                </a:solidFill>
                <a:latin typeface="Lato" pitchFamily="34" charset="0"/>
                <a:ea typeface="Lato" pitchFamily="34" charset="-122"/>
                <a:cs typeface="Lato" pitchFamily="34" charset="-120"/>
              </a:rPr>
              <a:t>Deployment and Hosting</a:t>
            </a:r>
            <a:endParaRPr lang="en-US" sz="3750" dirty="0"/>
          </a:p>
        </p:txBody>
      </p:sp>
      <p:sp>
        <p:nvSpPr>
          <p:cNvPr id="5" name="Text 1"/>
          <p:cNvSpPr/>
          <p:nvPr/>
        </p:nvSpPr>
        <p:spPr>
          <a:xfrm>
            <a:off x="6153388" y="1406366"/>
            <a:ext cx="7810024" cy="1219676"/>
          </a:xfrm>
          <a:prstGeom prst="rect">
            <a:avLst/>
          </a:prstGeom>
          <a:noFill/>
          <a:ln/>
        </p:spPr>
        <p:txBody>
          <a:bodyPr wrap="square" lIns="0" tIns="0" rIns="0" bIns="0" rtlCol="0" anchor="t"/>
          <a:lstStyle/>
          <a:p>
            <a:pPr marL="0" indent="0">
              <a:lnSpc>
                <a:spcPts val="2400"/>
              </a:lnSpc>
              <a:buNone/>
            </a:pPr>
            <a:r>
              <a:rPr lang="en-US" sz="1500" dirty="0">
                <a:solidFill>
                  <a:srgbClr val="4A4A45"/>
                </a:solidFill>
                <a:latin typeface="Lato" pitchFamily="34" charset="0"/>
                <a:ea typeface="Lato" pitchFamily="34" charset="-122"/>
                <a:cs typeface="Lato" pitchFamily="34" charset="-120"/>
              </a:rPr>
              <a:t>The deployment and hosting of our web-based job application platform involved careful planning and execution to ensure a reliable and scalable infrastructure. We selected a cloud-based hosting provider, leveraging their robust infrastructure and scalability to handle varying traffic demands and ensure continuous availability.</a:t>
            </a:r>
            <a:endParaRPr lang="en-US" sz="1500" dirty="0"/>
          </a:p>
        </p:txBody>
      </p:sp>
      <p:pic>
        <p:nvPicPr>
          <p:cNvPr id="6" name="Image 2" descr="preencoded.png"/>
          <p:cNvPicPr>
            <a:picLocks noChangeAspect="1"/>
          </p:cNvPicPr>
          <p:nvPr/>
        </p:nvPicPr>
        <p:blipFill>
          <a:blip r:embed="rId5"/>
          <a:stretch>
            <a:fillRect/>
          </a:stretch>
        </p:blipFill>
        <p:spPr>
          <a:xfrm>
            <a:off x="6153388" y="2840355"/>
            <a:ext cx="476488" cy="476488"/>
          </a:xfrm>
          <a:prstGeom prst="rect">
            <a:avLst/>
          </a:prstGeom>
        </p:spPr>
      </p:pic>
      <p:sp>
        <p:nvSpPr>
          <p:cNvPr id="7" name="Text 2"/>
          <p:cNvSpPr/>
          <p:nvPr/>
        </p:nvSpPr>
        <p:spPr>
          <a:xfrm>
            <a:off x="6153388" y="3507343"/>
            <a:ext cx="2382441" cy="297775"/>
          </a:xfrm>
          <a:prstGeom prst="rect">
            <a:avLst/>
          </a:prstGeom>
          <a:noFill/>
          <a:ln/>
        </p:spPr>
        <p:txBody>
          <a:bodyPr wrap="none" lIns="0" tIns="0" rIns="0" bIns="0" rtlCol="0" anchor="t"/>
          <a:lstStyle/>
          <a:p>
            <a:pPr marL="0" indent="0" algn="l">
              <a:lnSpc>
                <a:spcPts val="2300"/>
              </a:lnSpc>
              <a:buNone/>
            </a:pPr>
            <a:r>
              <a:rPr lang="en-US" sz="1850" b="1" dirty="0">
                <a:solidFill>
                  <a:srgbClr val="4A4A45"/>
                </a:solidFill>
                <a:latin typeface="Lato" pitchFamily="34" charset="0"/>
                <a:ea typeface="Lato" pitchFamily="34" charset="-122"/>
                <a:cs typeface="Lato" pitchFamily="34" charset="-120"/>
              </a:rPr>
              <a:t>Cloud Hosting</a:t>
            </a:r>
            <a:endParaRPr lang="en-US" sz="1850" dirty="0"/>
          </a:p>
        </p:txBody>
      </p:sp>
      <p:sp>
        <p:nvSpPr>
          <p:cNvPr id="8" name="Text 3"/>
          <p:cNvSpPr/>
          <p:nvPr/>
        </p:nvSpPr>
        <p:spPr>
          <a:xfrm>
            <a:off x="6153388" y="3919418"/>
            <a:ext cx="3762018" cy="914757"/>
          </a:xfrm>
          <a:prstGeom prst="rect">
            <a:avLst/>
          </a:prstGeom>
          <a:noFill/>
          <a:ln/>
        </p:spPr>
        <p:txBody>
          <a:bodyPr wrap="squar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We opted for a cloud-based hosting platform, benefiting from its scalability, reliability, and cost-effectiveness.</a:t>
            </a:r>
            <a:endParaRPr lang="en-US" sz="1500" dirty="0"/>
          </a:p>
        </p:txBody>
      </p:sp>
      <p:pic>
        <p:nvPicPr>
          <p:cNvPr id="9" name="Image 3" descr="preencoded.png"/>
          <p:cNvPicPr>
            <a:picLocks noChangeAspect="1"/>
          </p:cNvPicPr>
          <p:nvPr/>
        </p:nvPicPr>
        <p:blipFill>
          <a:blip r:embed="rId6"/>
          <a:stretch>
            <a:fillRect/>
          </a:stretch>
        </p:blipFill>
        <p:spPr>
          <a:xfrm>
            <a:off x="10201275" y="2840355"/>
            <a:ext cx="476488" cy="476488"/>
          </a:xfrm>
          <a:prstGeom prst="rect">
            <a:avLst/>
          </a:prstGeom>
        </p:spPr>
      </p:pic>
      <p:sp>
        <p:nvSpPr>
          <p:cNvPr id="10" name="Text 4"/>
          <p:cNvSpPr/>
          <p:nvPr/>
        </p:nvSpPr>
        <p:spPr>
          <a:xfrm>
            <a:off x="10201275" y="3507343"/>
            <a:ext cx="2382441" cy="297775"/>
          </a:xfrm>
          <a:prstGeom prst="rect">
            <a:avLst/>
          </a:prstGeom>
          <a:noFill/>
          <a:ln/>
        </p:spPr>
        <p:txBody>
          <a:bodyPr wrap="none" lIns="0" tIns="0" rIns="0" bIns="0" rtlCol="0" anchor="t"/>
          <a:lstStyle/>
          <a:p>
            <a:pPr marL="0" indent="0" algn="l">
              <a:lnSpc>
                <a:spcPts val="2300"/>
              </a:lnSpc>
              <a:buNone/>
            </a:pPr>
            <a:r>
              <a:rPr lang="en-US" sz="1850" b="1" dirty="0">
                <a:solidFill>
                  <a:srgbClr val="4A4A45"/>
                </a:solidFill>
                <a:latin typeface="Lato" pitchFamily="34" charset="0"/>
                <a:ea typeface="Lato" pitchFamily="34" charset="-122"/>
                <a:cs typeface="Lato" pitchFamily="34" charset="-120"/>
              </a:rPr>
              <a:t>Server Configuration</a:t>
            </a:r>
            <a:endParaRPr lang="en-US" sz="1850" dirty="0"/>
          </a:p>
        </p:txBody>
      </p:sp>
      <p:sp>
        <p:nvSpPr>
          <p:cNvPr id="11" name="Text 5"/>
          <p:cNvSpPr/>
          <p:nvPr/>
        </p:nvSpPr>
        <p:spPr>
          <a:xfrm>
            <a:off x="10201275" y="3919418"/>
            <a:ext cx="3762137" cy="914757"/>
          </a:xfrm>
          <a:prstGeom prst="rect">
            <a:avLst/>
          </a:prstGeom>
          <a:noFill/>
          <a:ln/>
        </p:spPr>
        <p:txBody>
          <a:bodyPr wrap="squar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We carefully configured the server environment, optimizing it for performance, security, and resource utilization.</a:t>
            </a:r>
            <a:endParaRPr lang="en-US" sz="1500" dirty="0"/>
          </a:p>
        </p:txBody>
      </p:sp>
      <p:pic>
        <p:nvPicPr>
          <p:cNvPr id="12" name="Image 4" descr="preencoded.png"/>
          <p:cNvPicPr>
            <a:picLocks noChangeAspect="1"/>
          </p:cNvPicPr>
          <p:nvPr/>
        </p:nvPicPr>
        <p:blipFill>
          <a:blip r:embed="rId7"/>
          <a:stretch>
            <a:fillRect/>
          </a:stretch>
        </p:blipFill>
        <p:spPr>
          <a:xfrm>
            <a:off x="6153388" y="5405914"/>
            <a:ext cx="476488" cy="476488"/>
          </a:xfrm>
          <a:prstGeom prst="rect">
            <a:avLst/>
          </a:prstGeom>
        </p:spPr>
      </p:pic>
      <p:sp>
        <p:nvSpPr>
          <p:cNvPr id="13" name="Text 6"/>
          <p:cNvSpPr/>
          <p:nvPr/>
        </p:nvSpPr>
        <p:spPr>
          <a:xfrm>
            <a:off x="6153388" y="6072902"/>
            <a:ext cx="2469118" cy="297775"/>
          </a:xfrm>
          <a:prstGeom prst="rect">
            <a:avLst/>
          </a:prstGeom>
          <a:noFill/>
          <a:ln/>
        </p:spPr>
        <p:txBody>
          <a:bodyPr wrap="none" lIns="0" tIns="0" rIns="0" bIns="0" rtlCol="0" anchor="t"/>
          <a:lstStyle/>
          <a:p>
            <a:pPr marL="0" indent="0" algn="l">
              <a:lnSpc>
                <a:spcPts val="2300"/>
              </a:lnSpc>
              <a:buNone/>
            </a:pPr>
            <a:r>
              <a:rPr lang="en-US" sz="1850" b="1" dirty="0">
                <a:solidFill>
                  <a:srgbClr val="4A4A45"/>
                </a:solidFill>
                <a:latin typeface="Lato" pitchFamily="34" charset="0"/>
                <a:ea typeface="Lato" pitchFamily="34" charset="-122"/>
                <a:cs typeface="Lato" pitchFamily="34" charset="-120"/>
              </a:rPr>
              <a:t>Database Management</a:t>
            </a:r>
            <a:endParaRPr lang="en-US" sz="1850" dirty="0"/>
          </a:p>
        </p:txBody>
      </p:sp>
      <p:sp>
        <p:nvSpPr>
          <p:cNvPr id="14" name="Text 7"/>
          <p:cNvSpPr/>
          <p:nvPr/>
        </p:nvSpPr>
        <p:spPr>
          <a:xfrm>
            <a:off x="6153388" y="6484977"/>
            <a:ext cx="3762018" cy="914757"/>
          </a:xfrm>
          <a:prstGeom prst="rect">
            <a:avLst/>
          </a:prstGeom>
          <a:noFill/>
          <a:ln/>
        </p:spPr>
        <p:txBody>
          <a:bodyPr wrap="squar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We implemented a robust database management strategy to ensure data integrity, security, and efficient access.</a:t>
            </a:r>
            <a:endParaRPr lang="en-US" sz="1500" dirty="0"/>
          </a:p>
        </p:txBody>
      </p:sp>
      <p:pic>
        <p:nvPicPr>
          <p:cNvPr id="15" name="Image 5" descr="preencoded.png"/>
          <p:cNvPicPr>
            <a:picLocks noChangeAspect="1"/>
          </p:cNvPicPr>
          <p:nvPr/>
        </p:nvPicPr>
        <p:blipFill>
          <a:blip r:embed="rId8"/>
          <a:stretch>
            <a:fillRect/>
          </a:stretch>
        </p:blipFill>
        <p:spPr>
          <a:xfrm>
            <a:off x="10201275" y="5405914"/>
            <a:ext cx="476488" cy="476488"/>
          </a:xfrm>
          <a:prstGeom prst="rect">
            <a:avLst/>
          </a:prstGeom>
        </p:spPr>
      </p:pic>
      <p:sp>
        <p:nvSpPr>
          <p:cNvPr id="16" name="Text 8"/>
          <p:cNvSpPr/>
          <p:nvPr/>
        </p:nvSpPr>
        <p:spPr>
          <a:xfrm>
            <a:off x="10201275" y="6072902"/>
            <a:ext cx="2382441" cy="297775"/>
          </a:xfrm>
          <a:prstGeom prst="rect">
            <a:avLst/>
          </a:prstGeom>
          <a:noFill/>
          <a:ln/>
        </p:spPr>
        <p:txBody>
          <a:bodyPr wrap="none" lIns="0" tIns="0" rIns="0" bIns="0" rtlCol="0" anchor="t"/>
          <a:lstStyle/>
          <a:p>
            <a:pPr marL="0" indent="0" algn="l">
              <a:lnSpc>
                <a:spcPts val="2300"/>
              </a:lnSpc>
              <a:buNone/>
            </a:pPr>
            <a:r>
              <a:rPr lang="en-US" sz="1850" b="1" dirty="0">
                <a:solidFill>
                  <a:srgbClr val="4A4A45"/>
                </a:solidFill>
                <a:latin typeface="Lato" pitchFamily="34" charset="0"/>
                <a:ea typeface="Lato" pitchFamily="34" charset="-122"/>
                <a:cs typeface="Lato" pitchFamily="34" charset="-120"/>
              </a:rPr>
              <a:t>Network Security</a:t>
            </a:r>
            <a:endParaRPr lang="en-US" sz="1850" dirty="0"/>
          </a:p>
        </p:txBody>
      </p:sp>
      <p:sp>
        <p:nvSpPr>
          <p:cNvPr id="17" name="Text 9"/>
          <p:cNvSpPr/>
          <p:nvPr/>
        </p:nvSpPr>
        <p:spPr>
          <a:xfrm>
            <a:off x="10201275" y="6484977"/>
            <a:ext cx="3762137" cy="1219676"/>
          </a:xfrm>
          <a:prstGeom prst="rect">
            <a:avLst/>
          </a:prstGeom>
          <a:noFill/>
          <a:ln/>
        </p:spPr>
        <p:txBody>
          <a:bodyPr wrap="squar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We prioritized network security, implementing firewalls, intrusion detection systems, and secure communication protocols.</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1430</Words>
  <Application>Microsoft Office PowerPoint</Application>
  <PresentationFormat>Custom</PresentationFormat>
  <Paragraphs>109</Paragraphs>
  <Slides>11</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Balcha Berhanu</cp:lastModifiedBy>
  <cp:revision>2</cp:revision>
  <dcterms:created xsi:type="dcterms:W3CDTF">2024-09-20T13:31:10Z</dcterms:created>
  <dcterms:modified xsi:type="dcterms:W3CDTF">2024-09-20T13:47:11Z</dcterms:modified>
</cp:coreProperties>
</file>